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0" r:id="rId4"/>
    <p:sldId id="257" r:id="rId5"/>
    <p:sldId id="258"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FF0066"/>
    <a:srgbClr val="FFFF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736"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E7AEB315-FCEB-415A-8A94-C6A84805E85B}" type="datetimeFigureOut">
              <a:rPr lang="en-IN" smtClean="0"/>
              <a:t>05-08-2024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F8236CF0-2395-4B55-96A8-1E9C1BCCC628}" type="slidenum">
              <a:rPr lang="en-IN" smtClean="0"/>
              <a:t>‹#›</a:t>
            </a:fld>
            <a:endParaRPr lang="en-IN"/>
          </a:p>
        </p:txBody>
      </p:sp>
    </p:spTree>
    <p:extLst>
      <p:ext uri="{BB962C8B-B14F-4D97-AF65-F5344CB8AC3E}">
        <p14:creationId xmlns:p14="http://schemas.microsoft.com/office/powerpoint/2010/main" val="36737253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E7AEB315-FCEB-415A-8A94-C6A84805E85B}" type="datetimeFigureOut">
              <a:rPr lang="en-IN" smtClean="0"/>
              <a:t>05-08-2024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F8236CF0-2395-4B55-96A8-1E9C1BCCC628}" type="slidenum">
              <a:rPr lang="en-IN" smtClean="0"/>
              <a:t>‹#›</a:t>
            </a:fld>
            <a:endParaRPr lang="en-IN"/>
          </a:p>
        </p:txBody>
      </p:sp>
    </p:spTree>
    <p:extLst>
      <p:ext uri="{BB962C8B-B14F-4D97-AF65-F5344CB8AC3E}">
        <p14:creationId xmlns:p14="http://schemas.microsoft.com/office/powerpoint/2010/main" val="34380483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E7AEB315-FCEB-415A-8A94-C6A84805E85B}" type="datetimeFigureOut">
              <a:rPr lang="en-IN" smtClean="0"/>
              <a:t>05-08-2024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F8236CF0-2395-4B55-96A8-1E9C1BCCC628}" type="slidenum">
              <a:rPr lang="en-IN" smtClean="0"/>
              <a:t>‹#›</a:t>
            </a:fld>
            <a:endParaRPr lang="en-IN"/>
          </a:p>
        </p:txBody>
      </p:sp>
    </p:spTree>
    <p:extLst>
      <p:ext uri="{BB962C8B-B14F-4D97-AF65-F5344CB8AC3E}">
        <p14:creationId xmlns:p14="http://schemas.microsoft.com/office/powerpoint/2010/main" val="21778807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E7AEB315-FCEB-415A-8A94-C6A84805E85B}" type="datetimeFigureOut">
              <a:rPr lang="en-IN" smtClean="0"/>
              <a:t>05-08-2024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F8236CF0-2395-4B55-96A8-1E9C1BCCC628}" type="slidenum">
              <a:rPr lang="en-IN" smtClean="0"/>
              <a:t>‹#›</a:t>
            </a:fld>
            <a:endParaRPr lang="en-IN"/>
          </a:p>
        </p:txBody>
      </p:sp>
    </p:spTree>
    <p:extLst>
      <p:ext uri="{BB962C8B-B14F-4D97-AF65-F5344CB8AC3E}">
        <p14:creationId xmlns:p14="http://schemas.microsoft.com/office/powerpoint/2010/main" val="10185607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7AEB315-FCEB-415A-8A94-C6A84805E85B}" type="datetimeFigureOut">
              <a:rPr lang="en-IN" smtClean="0"/>
              <a:t>05-08-2024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F8236CF0-2395-4B55-96A8-1E9C1BCCC628}" type="slidenum">
              <a:rPr lang="en-IN" smtClean="0"/>
              <a:t>‹#›</a:t>
            </a:fld>
            <a:endParaRPr lang="en-IN"/>
          </a:p>
        </p:txBody>
      </p:sp>
    </p:spTree>
    <p:extLst>
      <p:ext uri="{BB962C8B-B14F-4D97-AF65-F5344CB8AC3E}">
        <p14:creationId xmlns:p14="http://schemas.microsoft.com/office/powerpoint/2010/main" val="24472403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E7AEB315-FCEB-415A-8A94-C6A84805E85B}" type="datetimeFigureOut">
              <a:rPr lang="en-IN" smtClean="0"/>
              <a:t>05-08-2024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F8236CF0-2395-4B55-96A8-1E9C1BCCC628}" type="slidenum">
              <a:rPr lang="en-IN" smtClean="0"/>
              <a:t>‹#›</a:t>
            </a:fld>
            <a:endParaRPr lang="en-IN"/>
          </a:p>
        </p:txBody>
      </p:sp>
    </p:spTree>
    <p:extLst>
      <p:ext uri="{BB962C8B-B14F-4D97-AF65-F5344CB8AC3E}">
        <p14:creationId xmlns:p14="http://schemas.microsoft.com/office/powerpoint/2010/main" val="1082826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E7AEB315-FCEB-415A-8A94-C6A84805E85B}" type="datetimeFigureOut">
              <a:rPr lang="en-IN" smtClean="0"/>
              <a:t>05-08-2024</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F8236CF0-2395-4B55-96A8-1E9C1BCCC628}" type="slidenum">
              <a:rPr lang="en-IN" smtClean="0"/>
              <a:t>‹#›</a:t>
            </a:fld>
            <a:endParaRPr lang="en-IN"/>
          </a:p>
        </p:txBody>
      </p:sp>
    </p:spTree>
    <p:extLst>
      <p:ext uri="{BB962C8B-B14F-4D97-AF65-F5344CB8AC3E}">
        <p14:creationId xmlns:p14="http://schemas.microsoft.com/office/powerpoint/2010/main" val="30633758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E7AEB315-FCEB-415A-8A94-C6A84805E85B}" type="datetimeFigureOut">
              <a:rPr lang="en-IN" smtClean="0"/>
              <a:t>05-08-2024</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F8236CF0-2395-4B55-96A8-1E9C1BCCC628}" type="slidenum">
              <a:rPr lang="en-IN" smtClean="0"/>
              <a:t>‹#›</a:t>
            </a:fld>
            <a:endParaRPr lang="en-IN"/>
          </a:p>
        </p:txBody>
      </p:sp>
    </p:spTree>
    <p:extLst>
      <p:ext uri="{BB962C8B-B14F-4D97-AF65-F5344CB8AC3E}">
        <p14:creationId xmlns:p14="http://schemas.microsoft.com/office/powerpoint/2010/main" val="3051146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AEB315-FCEB-415A-8A94-C6A84805E85B}" type="datetimeFigureOut">
              <a:rPr lang="en-IN" smtClean="0"/>
              <a:t>05-08-2024</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F8236CF0-2395-4B55-96A8-1E9C1BCCC628}" type="slidenum">
              <a:rPr lang="en-IN" smtClean="0"/>
              <a:t>‹#›</a:t>
            </a:fld>
            <a:endParaRPr lang="en-IN"/>
          </a:p>
        </p:txBody>
      </p:sp>
    </p:spTree>
    <p:extLst>
      <p:ext uri="{BB962C8B-B14F-4D97-AF65-F5344CB8AC3E}">
        <p14:creationId xmlns:p14="http://schemas.microsoft.com/office/powerpoint/2010/main" val="33232618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AEB315-FCEB-415A-8A94-C6A84805E85B}" type="datetimeFigureOut">
              <a:rPr lang="en-IN" smtClean="0"/>
              <a:t>05-08-2024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F8236CF0-2395-4B55-96A8-1E9C1BCCC628}" type="slidenum">
              <a:rPr lang="en-IN" smtClean="0"/>
              <a:t>‹#›</a:t>
            </a:fld>
            <a:endParaRPr lang="en-IN"/>
          </a:p>
        </p:txBody>
      </p:sp>
    </p:spTree>
    <p:extLst>
      <p:ext uri="{BB962C8B-B14F-4D97-AF65-F5344CB8AC3E}">
        <p14:creationId xmlns:p14="http://schemas.microsoft.com/office/powerpoint/2010/main" val="31426471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AEB315-FCEB-415A-8A94-C6A84805E85B}" type="datetimeFigureOut">
              <a:rPr lang="en-IN" smtClean="0"/>
              <a:t>05-08-2024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F8236CF0-2395-4B55-96A8-1E9C1BCCC628}" type="slidenum">
              <a:rPr lang="en-IN" smtClean="0"/>
              <a:t>‹#›</a:t>
            </a:fld>
            <a:endParaRPr lang="en-IN"/>
          </a:p>
        </p:txBody>
      </p:sp>
    </p:spTree>
    <p:extLst>
      <p:ext uri="{BB962C8B-B14F-4D97-AF65-F5344CB8AC3E}">
        <p14:creationId xmlns:p14="http://schemas.microsoft.com/office/powerpoint/2010/main" val="847928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AEB315-FCEB-415A-8A94-C6A84805E85B}" type="datetimeFigureOut">
              <a:rPr lang="en-IN" smtClean="0"/>
              <a:t>05-08-2024</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236CF0-2395-4B55-96A8-1E9C1BCCC628}" type="slidenum">
              <a:rPr lang="en-IN" smtClean="0"/>
              <a:t>‹#›</a:t>
            </a:fld>
            <a:endParaRPr lang="en-IN"/>
          </a:p>
        </p:txBody>
      </p:sp>
    </p:spTree>
    <p:extLst>
      <p:ext uri="{BB962C8B-B14F-4D97-AF65-F5344CB8AC3E}">
        <p14:creationId xmlns:p14="http://schemas.microsoft.com/office/powerpoint/2010/main" val="310119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Rectangle 3"/>
          <p:cNvSpPr/>
          <p:nvPr/>
        </p:nvSpPr>
        <p:spPr>
          <a:xfrm>
            <a:off x="554803" y="307293"/>
            <a:ext cx="11209107" cy="6309420"/>
          </a:xfrm>
          <a:prstGeom prst="rect">
            <a:avLst/>
          </a:prstGeom>
        </p:spPr>
        <p:txBody>
          <a:bodyPr wrap="square">
            <a:spAutoFit/>
          </a:bodyPr>
          <a:lstStyle/>
          <a:p>
            <a:pPr algn="ctr">
              <a:spcBef>
                <a:spcPct val="0"/>
              </a:spcBef>
              <a:buFontTx/>
              <a:buNone/>
            </a:pPr>
            <a:r>
              <a:rPr lang="en-IN" altLang="en-US" sz="2400" b="1" u="sng" dirty="0" smtClean="0">
                <a:solidFill>
                  <a:srgbClr val="FFFF00"/>
                </a:solidFill>
                <a:latin typeface="Times New Roman" panose="02020603050405020304" pitchFamily="18" charset="0"/>
                <a:cs typeface="Times New Roman" panose="02020603050405020304" pitchFamily="18" charset="0"/>
              </a:rPr>
              <a:t>Distribution of Chemical Composition in the Planets</a:t>
            </a:r>
          </a:p>
          <a:p>
            <a:pPr algn="just">
              <a:spcBef>
                <a:spcPct val="0"/>
              </a:spcBef>
              <a:buFontTx/>
              <a:buNone/>
            </a:pPr>
            <a:r>
              <a:rPr lang="en-IN" altLang="en-US" sz="2000" b="1" dirty="0">
                <a:solidFill>
                  <a:srgbClr val="00FF00"/>
                </a:solidFill>
                <a:latin typeface="Times New Roman" panose="02020603050405020304" pitchFamily="18" charset="0"/>
                <a:cs typeface="Times New Roman" panose="02020603050405020304" pitchFamily="18" charset="0"/>
              </a:rPr>
              <a:t>Terrestrial Planets</a:t>
            </a:r>
          </a:p>
          <a:p>
            <a:pPr algn="just">
              <a:spcBef>
                <a:spcPct val="0"/>
              </a:spcBef>
              <a:buFontTx/>
              <a:buNone/>
            </a:pPr>
            <a:r>
              <a:rPr lang="en-IN" altLang="en-US" sz="2000" b="1" dirty="0">
                <a:solidFill>
                  <a:schemeClr val="bg1"/>
                </a:solidFill>
                <a:latin typeface="Times New Roman" panose="02020603050405020304" pitchFamily="18" charset="0"/>
                <a:cs typeface="Times New Roman" panose="02020603050405020304" pitchFamily="18" charset="0"/>
              </a:rPr>
              <a:t>The terrestrial planets are quite different from the giants. In addition to being much smaller, they are composed primarily of rocks and metals. These, in turn, are made of elements that are less common in the universe as a whole. The most abundant rocks, called silicates, are made of silicon and oxygen, and the most common metal is iron. We can tell from their densities that Mercury has the greatest proportion of metals (which are denser) and the Moon has the lowest. Earth, Venus, and Mars all have roughly similar bulk compositions: about one third of their mass consists of iron-nickel or iron-</a:t>
            </a:r>
            <a:r>
              <a:rPr lang="en-IN" altLang="en-US" sz="2000" b="1" dirty="0" err="1">
                <a:solidFill>
                  <a:schemeClr val="bg1"/>
                </a:solidFill>
                <a:latin typeface="Times New Roman" panose="02020603050405020304" pitchFamily="18" charset="0"/>
                <a:cs typeface="Times New Roman" panose="02020603050405020304" pitchFamily="18" charset="0"/>
              </a:rPr>
              <a:t>sulfur</a:t>
            </a:r>
            <a:r>
              <a:rPr lang="en-IN" altLang="en-US" sz="2000" b="1" dirty="0">
                <a:solidFill>
                  <a:schemeClr val="bg1"/>
                </a:solidFill>
                <a:latin typeface="Times New Roman" panose="02020603050405020304" pitchFamily="18" charset="0"/>
                <a:cs typeface="Times New Roman" panose="02020603050405020304" pitchFamily="18" charset="0"/>
              </a:rPr>
              <a:t> combinations; two thirds is made of silicates. Because these planets are largely composed of oxygen compounds (such as the silicate minerals of their crusts), their chemistry is said to be oxidized.</a:t>
            </a:r>
          </a:p>
          <a:p>
            <a:pPr algn="just">
              <a:spcBef>
                <a:spcPct val="0"/>
              </a:spcBef>
              <a:buFontTx/>
              <a:buNone/>
            </a:pPr>
            <a:endParaRPr lang="en-IN" altLang="en-US" sz="2000" b="1" dirty="0">
              <a:solidFill>
                <a:srgbClr val="FF0000"/>
              </a:solidFill>
              <a:latin typeface="Times New Roman" panose="02020603050405020304" pitchFamily="18" charset="0"/>
              <a:cs typeface="Times New Roman" panose="02020603050405020304" pitchFamily="18" charset="0"/>
            </a:endParaRPr>
          </a:p>
          <a:p>
            <a:pPr algn="just">
              <a:spcBef>
                <a:spcPct val="0"/>
              </a:spcBef>
              <a:buFontTx/>
              <a:buNone/>
            </a:pPr>
            <a:r>
              <a:rPr lang="en-IN" altLang="en-US" sz="2000" b="1" dirty="0">
                <a:solidFill>
                  <a:srgbClr val="00FF00"/>
                </a:solidFill>
                <a:latin typeface="Times New Roman" panose="02020603050405020304" pitchFamily="18" charset="0"/>
                <a:cs typeface="Times New Roman" panose="02020603050405020304" pitchFamily="18" charset="0"/>
              </a:rPr>
              <a:t>The Giant Planets</a:t>
            </a:r>
          </a:p>
          <a:p>
            <a:pPr algn="just">
              <a:spcBef>
                <a:spcPct val="0"/>
              </a:spcBef>
              <a:buFontTx/>
              <a:buNone/>
            </a:pPr>
            <a:r>
              <a:rPr lang="en-IN" altLang="en-US" sz="2000" b="1" dirty="0">
                <a:solidFill>
                  <a:schemeClr val="bg1"/>
                </a:solidFill>
                <a:latin typeface="Times New Roman" panose="02020603050405020304" pitchFamily="18" charset="0"/>
                <a:cs typeface="Times New Roman" panose="02020603050405020304" pitchFamily="18" charset="0"/>
              </a:rPr>
              <a:t>The two largest planets, Jupiter and Saturn, have nearly the same chemical makeup as the Sun; they are composed primarily of the two elements hydrogen and helium, with 75% of their mass being hydrogen and 25% helium. Jupiter and Saturn are so large that the gas is compressed in their interior until the hydrogen becomes a liquid. Because the bulk of both planets consists of compressed, liquefied hydrogen, we call them liquid planets. Uranus and Neptune are much smaller than Jupiter and Saturn, but each also has a core of rock, metal, and ice. Uranus and Neptune were less efficient at attracting hydrogen and helium gas, so they have much smaller atmospheres in proportion to their cores.</a:t>
            </a:r>
          </a:p>
        </p:txBody>
      </p:sp>
    </p:spTree>
    <p:extLst>
      <p:ext uri="{BB962C8B-B14F-4D97-AF65-F5344CB8AC3E}">
        <p14:creationId xmlns:p14="http://schemas.microsoft.com/office/powerpoint/2010/main" val="17154516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p:cNvSpPr txBox="1"/>
          <p:nvPr/>
        </p:nvSpPr>
        <p:spPr>
          <a:xfrm>
            <a:off x="3657601" y="0"/>
            <a:ext cx="5171031" cy="523220"/>
          </a:xfrm>
          <a:prstGeom prst="rect">
            <a:avLst/>
          </a:prstGeom>
          <a:noFill/>
        </p:spPr>
        <p:txBody>
          <a:bodyPr wrap="none" rtlCol="0">
            <a:spAutoFit/>
          </a:bodyPr>
          <a:lstStyle/>
          <a:p>
            <a:r>
              <a:rPr lang="en-IN" sz="2800" b="1" dirty="0" smtClean="0">
                <a:solidFill>
                  <a:srgbClr val="FF0066"/>
                </a:solidFill>
                <a:latin typeface="Times New Roman" panose="02020603050405020304" pitchFamily="18" charset="0"/>
                <a:cs typeface="Times New Roman" panose="02020603050405020304" pitchFamily="18" charset="0"/>
              </a:rPr>
              <a:t>Earth’s Internal Sources of Heat</a:t>
            </a:r>
            <a:endParaRPr lang="en-IN" sz="2800" b="1" dirty="0">
              <a:solidFill>
                <a:srgbClr val="FF0066"/>
              </a:solidFill>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5" name="TextBox 4"/>
              <p:cNvSpPr txBox="1"/>
              <p:nvPr/>
            </p:nvSpPr>
            <p:spPr>
              <a:xfrm>
                <a:off x="262759" y="445732"/>
                <a:ext cx="11719034" cy="6190669"/>
              </a:xfrm>
              <a:prstGeom prst="rect">
                <a:avLst/>
              </a:prstGeom>
              <a:noFill/>
            </p:spPr>
            <p:txBody>
              <a:bodyPr wrap="square" rtlCol="0">
                <a:spAutoFit/>
              </a:bodyPr>
              <a:lstStyle/>
              <a:p>
                <a:pPr marL="457200" indent="-457200" algn="just">
                  <a:lnSpc>
                    <a:spcPct val="150000"/>
                  </a:lnSpc>
                  <a:buFont typeface="+mj-lt"/>
                  <a:buAutoNum type="arabicPeriod"/>
                </a:pPr>
                <a:r>
                  <a:rPr lang="en-IN" sz="2000" b="1" dirty="0" smtClean="0">
                    <a:solidFill>
                      <a:srgbClr val="00FF00"/>
                    </a:solidFill>
                    <a:latin typeface="Times New Roman" panose="02020603050405020304" pitchFamily="18" charset="0"/>
                    <a:cs typeface="Times New Roman" panose="02020603050405020304" pitchFamily="18" charset="0"/>
                  </a:rPr>
                  <a:t>Short-lived radio-active isotopes,</a:t>
                </a:r>
              </a:p>
              <a:p>
                <a:pPr marL="457200" indent="-457200" algn="just">
                  <a:lnSpc>
                    <a:spcPct val="150000"/>
                  </a:lnSpc>
                  <a:buFont typeface="+mj-lt"/>
                  <a:buAutoNum type="arabicPeriod"/>
                </a:pPr>
                <a:r>
                  <a:rPr lang="en-IN" sz="2000" b="1" dirty="0" smtClean="0">
                    <a:solidFill>
                      <a:srgbClr val="00FF00"/>
                    </a:solidFill>
                    <a:latin typeface="Times New Roman" panose="02020603050405020304" pitchFamily="18" charset="0"/>
                    <a:cs typeface="Times New Roman" panose="02020603050405020304" pitchFamily="18" charset="0"/>
                  </a:rPr>
                  <a:t>Long-lived radio-active isotopes,</a:t>
                </a:r>
              </a:p>
              <a:p>
                <a:pPr marL="457200" indent="-457200" algn="just">
                  <a:lnSpc>
                    <a:spcPct val="150000"/>
                  </a:lnSpc>
                  <a:buFont typeface="+mj-lt"/>
                  <a:buAutoNum type="arabicPeriod"/>
                </a:pPr>
                <a:r>
                  <a:rPr lang="en-IN" sz="2000" b="1" dirty="0" smtClean="0">
                    <a:solidFill>
                      <a:srgbClr val="00FF00"/>
                    </a:solidFill>
                    <a:latin typeface="Times New Roman" panose="02020603050405020304" pitchFamily="18" charset="0"/>
                    <a:cs typeface="Times New Roman" panose="02020603050405020304" pitchFamily="18" charset="0"/>
                  </a:rPr>
                  <a:t>Accretion process during growing of size of the planets during evolution,</a:t>
                </a:r>
              </a:p>
              <a:p>
                <a:pPr marL="457200" indent="-457200" algn="just">
                  <a:lnSpc>
                    <a:spcPct val="150000"/>
                  </a:lnSpc>
                  <a:buFont typeface="+mj-lt"/>
                  <a:buAutoNum type="arabicPeriod"/>
                </a:pPr>
                <a:r>
                  <a:rPr lang="en-IN" altLang="en-US" sz="2000" b="1" dirty="0">
                    <a:solidFill>
                      <a:srgbClr val="00FF00"/>
                    </a:solidFill>
                    <a:latin typeface="Times New Roman" panose="02020603050405020304" pitchFamily="18" charset="0"/>
                    <a:cs typeface="Times New Roman" panose="02020603050405020304" pitchFamily="18" charset="0"/>
                  </a:rPr>
                  <a:t>Nucleosynthesis in the primitive solar system:</a:t>
                </a:r>
              </a:p>
              <a:p>
                <a:pPr marL="457200" indent="-457200" algn="just">
                  <a:lnSpc>
                    <a:spcPct val="150000"/>
                  </a:lnSpc>
                  <a:buFont typeface="+mj-lt"/>
                  <a:buAutoNum type="arabicPeriod"/>
                </a:pPr>
                <a:r>
                  <a:rPr lang="en-IN" sz="2000" b="1" dirty="0" smtClean="0">
                    <a:solidFill>
                      <a:srgbClr val="00FF00"/>
                    </a:solidFill>
                    <a:latin typeface="Times New Roman" panose="02020603050405020304" pitchFamily="18" charset="0"/>
                    <a:cs typeface="Times New Roman" panose="02020603050405020304" pitchFamily="18" charset="0"/>
                  </a:rPr>
                  <a:t>Gravitational collapse and</a:t>
                </a:r>
              </a:p>
              <a:p>
                <a:pPr marL="457200" indent="-457200" algn="just">
                  <a:lnSpc>
                    <a:spcPct val="150000"/>
                  </a:lnSpc>
                  <a:buFont typeface="+mj-lt"/>
                  <a:buAutoNum type="arabicPeriod"/>
                </a:pPr>
                <a:r>
                  <a:rPr lang="en-US" sz="2000" b="1" dirty="0">
                    <a:solidFill>
                      <a:srgbClr val="00FF00"/>
                    </a:solidFill>
                    <a:latin typeface="Times New Roman" panose="02020603050405020304" pitchFamily="18" charset="0"/>
                    <a:cs typeface="Times New Roman" panose="02020603050405020304" pitchFamily="18" charset="0"/>
                  </a:rPr>
                  <a:t>Self-Adiabatic Compression:</a:t>
                </a:r>
              </a:p>
              <a:p>
                <a:pPr marL="457200" indent="-457200" algn="just">
                  <a:lnSpc>
                    <a:spcPct val="150000"/>
                  </a:lnSpc>
                  <a:buFont typeface="+mj-lt"/>
                  <a:buAutoNum type="arabicPeriod"/>
                </a:pPr>
                <a:r>
                  <a:rPr lang="en-IN" sz="2000" b="1" dirty="0" smtClean="0">
                    <a:solidFill>
                      <a:srgbClr val="00FF00"/>
                    </a:solidFill>
                    <a:latin typeface="Times New Roman" panose="02020603050405020304" pitchFamily="18" charset="0"/>
                    <a:cs typeface="Times New Roman" panose="02020603050405020304" pitchFamily="18" charset="0"/>
                  </a:rPr>
                  <a:t>Tidal effect.</a:t>
                </a:r>
              </a:p>
              <a:p>
                <a:pPr algn="just"/>
                <a:endParaRPr lang="en-IN" sz="2000" b="1" dirty="0">
                  <a:solidFill>
                    <a:schemeClr val="bg1"/>
                  </a:solidFill>
                  <a:latin typeface="Times New Roman" panose="02020603050405020304" pitchFamily="18" charset="0"/>
                  <a:cs typeface="Times New Roman" panose="02020603050405020304" pitchFamily="18" charset="0"/>
                </a:endParaRPr>
              </a:p>
              <a:p>
                <a:pPr algn="just">
                  <a:lnSpc>
                    <a:spcPct val="150000"/>
                  </a:lnSpc>
                </a:pPr>
                <a:r>
                  <a:rPr lang="en-IN" sz="2000" b="1" dirty="0" smtClean="0">
                    <a:solidFill>
                      <a:srgbClr val="FFFF00"/>
                    </a:solidFill>
                    <a:latin typeface="Times New Roman" panose="02020603050405020304" pitchFamily="18" charset="0"/>
                    <a:cs typeface="Times New Roman" panose="02020603050405020304" pitchFamily="18" charset="0"/>
                  </a:rPr>
                  <a:t>Short-lived radio-active isotopes</a:t>
                </a:r>
              </a:p>
              <a:p>
                <a:pPr algn="just">
                  <a:lnSpc>
                    <a:spcPct val="150000"/>
                  </a:lnSpc>
                </a:pPr>
                <a:r>
                  <a:rPr lang="en-IN" sz="2000" b="1" dirty="0" smtClean="0">
                    <a:solidFill>
                      <a:schemeClr val="bg1"/>
                    </a:solidFill>
                    <a:latin typeface="Times New Roman" panose="02020603050405020304" pitchFamily="18" charset="0"/>
                    <a:cs typeface="Times New Roman" panose="02020603050405020304" pitchFamily="18" charset="0"/>
                  </a:rPr>
                  <a:t>Decay of three known short-lived </a:t>
                </a:r>
                <a:r>
                  <a:rPr lang="en-IN" sz="2000" b="1" dirty="0" err="1" smtClean="0">
                    <a:solidFill>
                      <a:schemeClr val="bg1"/>
                    </a:solidFill>
                    <a:latin typeface="Times New Roman" panose="02020603050405020304" pitchFamily="18" charset="0"/>
                    <a:cs typeface="Times New Roman" panose="02020603050405020304" pitchFamily="18" charset="0"/>
                  </a:rPr>
                  <a:t>radiocuclides</a:t>
                </a:r>
                <a:r>
                  <a:rPr lang="en-IN" sz="2000" b="1" dirty="0" smtClean="0">
                    <a:solidFill>
                      <a:schemeClr val="bg1"/>
                    </a:solidFill>
                    <a:latin typeface="Times New Roman" panose="02020603050405020304" pitchFamily="18" charset="0"/>
                    <a:cs typeface="Times New Roman" panose="02020603050405020304" pitchFamily="18" charset="0"/>
                  </a:rPr>
                  <a:t> would significantly heat up accreting planetary bodies for a period of ~ 5-15 Ma after the termination of </a:t>
                </a:r>
                <a:r>
                  <a:rPr lang="en-IN" sz="2000" b="1" dirty="0" smtClean="0">
                    <a:solidFill>
                      <a:schemeClr val="bg1"/>
                    </a:solidFill>
                    <a:latin typeface="Times New Roman" panose="02020603050405020304" pitchFamily="18" charset="0"/>
                    <a:cs typeface="Times New Roman" panose="02020603050405020304" pitchFamily="18" charset="0"/>
                  </a:rPr>
                  <a:t>nucleosynthesis </a:t>
                </a:r>
                <a:r>
                  <a:rPr lang="en-IN" sz="2000" b="1" dirty="0" smtClean="0">
                    <a:solidFill>
                      <a:schemeClr val="bg1"/>
                    </a:solidFill>
                    <a:latin typeface="Times New Roman" panose="02020603050405020304" pitchFamily="18" charset="0"/>
                    <a:cs typeface="Times New Roman" panose="02020603050405020304" pitchFamily="18" charset="0"/>
                  </a:rPr>
                  <a:t>in the primitive solar system. These are </a:t>
                </a:r>
                <a14:m>
                  <m:oMath xmlns:m="http://schemas.openxmlformats.org/officeDocument/2006/math">
                    <m:sSup>
                      <m:sSupPr>
                        <m:ctrlPr>
                          <a:rPr lang="en-IN" sz="2000" b="1" i="1" smtClean="0">
                            <a:solidFill>
                              <a:schemeClr val="bg1"/>
                            </a:solidFill>
                            <a:latin typeface="Cambria Math" panose="02040503050406030204" pitchFamily="18" charset="0"/>
                            <a:cs typeface="Times New Roman" panose="02020603050405020304" pitchFamily="18" charset="0"/>
                          </a:rPr>
                        </m:ctrlPr>
                      </m:sSupPr>
                      <m:e>
                        <m:r>
                          <a:rPr lang="en-IN" sz="2000" b="1" i="1">
                            <a:solidFill>
                              <a:schemeClr val="bg1"/>
                            </a:solidFill>
                            <a:latin typeface="Cambria Math" panose="02040503050406030204" pitchFamily="18" charset="0"/>
                            <a:cs typeface="Times New Roman" panose="02020603050405020304" pitchFamily="18" charset="0"/>
                          </a:rPr>
                          <m:t>𝑨𝒍</m:t>
                        </m:r>
                      </m:e>
                      <m:sup>
                        <m:r>
                          <a:rPr lang="en-IN" sz="2000" b="1" i="1" smtClean="0">
                            <a:solidFill>
                              <a:schemeClr val="bg1"/>
                            </a:solidFill>
                            <a:latin typeface="Cambria Math" panose="02040503050406030204" pitchFamily="18" charset="0"/>
                            <a:cs typeface="Times New Roman" panose="02020603050405020304" pitchFamily="18" charset="0"/>
                          </a:rPr>
                          <m:t>𝟐𝟔</m:t>
                        </m:r>
                      </m:sup>
                    </m:sSup>
                    <m:r>
                      <a:rPr lang="en-US" sz="2000" b="1" i="1" smtClean="0">
                        <a:solidFill>
                          <a:schemeClr val="bg1"/>
                        </a:solidFill>
                        <a:latin typeface="Cambria Math" panose="02040503050406030204" pitchFamily="18" charset="0"/>
                        <a:cs typeface="Times New Roman" panose="02020603050405020304" pitchFamily="18" charset="0"/>
                      </a:rPr>
                      <m:t> (</m:t>
                    </m:r>
                    <m:sSub>
                      <m:sSubPr>
                        <m:ctrlPr>
                          <a:rPr lang="en-US" sz="2000" b="1" i="1" smtClean="0">
                            <a:solidFill>
                              <a:schemeClr val="bg1"/>
                            </a:solidFill>
                            <a:latin typeface="Cambria Math" panose="02040503050406030204" pitchFamily="18" charset="0"/>
                            <a:cs typeface="Times New Roman" panose="02020603050405020304" pitchFamily="18" charset="0"/>
                          </a:rPr>
                        </m:ctrlPr>
                      </m:sSubPr>
                      <m:e>
                        <m:r>
                          <a:rPr lang="en-US" sz="2000" b="1" i="1" smtClean="0">
                            <a:solidFill>
                              <a:schemeClr val="bg1"/>
                            </a:solidFill>
                            <a:latin typeface="Cambria Math" panose="02040503050406030204" pitchFamily="18" charset="0"/>
                            <a:cs typeface="Times New Roman" panose="02020603050405020304" pitchFamily="18" charset="0"/>
                          </a:rPr>
                          <m:t>𝑻</m:t>
                        </m:r>
                      </m:e>
                      <m:sub>
                        <m:f>
                          <m:fPr>
                            <m:ctrlPr>
                              <a:rPr lang="en-US" sz="2000" b="1" i="1" smtClean="0">
                                <a:solidFill>
                                  <a:schemeClr val="bg1"/>
                                </a:solidFill>
                                <a:latin typeface="Cambria Math" panose="02040503050406030204" pitchFamily="18" charset="0"/>
                                <a:cs typeface="Times New Roman" panose="02020603050405020304" pitchFamily="18" charset="0"/>
                              </a:rPr>
                            </m:ctrlPr>
                          </m:fPr>
                          <m:num>
                            <m:r>
                              <a:rPr lang="en-US" sz="2000" b="1" i="1" smtClean="0">
                                <a:solidFill>
                                  <a:schemeClr val="bg1"/>
                                </a:solidFill>
                                <a:latin typeface="Cambria Math" panose="02040503050406030204" pitchFamily="18" charset="0"/>
                                <a:cs typeface="Times New Roman" panose="02020603050405020304" pitchFamily="18" charset="0"/>
                              </a:rPr>
                              <m:t>𝟏</m:t>
                            </m:r>
                          </m:num>
                          <m:den>
                            <m:r>
                              <a:rPr lang="en-US" sz="2000" b="1" i="1" smtClean="0">
                                <a:solidFill>
                                  <a:schemeClr val="bg1"/>
                                </a:solidFill>
                                <a:latin typeface="Cambria Math" panose="02040503050406030204" pitchFamily="18" charset="0"/>
                                <a:cs typeface="Times New Roman" panose="02020603050405020304" pitchFamily="18" charset="0"/>
                              </a:rPr>
                              <m:t>𝟐</m:t>
                            </m:r>
                          </m:den>
                        </m:f>
                      </m:sub>
                    </m:sSub>
                    <m:r>
                      <a:rPr lang="en-US" sz="2000" b="1" i="1" smtClean="0">
                        <a:solidFill>
                          <a:schemeClr val="bg1"/>
                        </a:solidFill>
                        <a:latin typeface="Cambria Math" panose="02040503050406030204" pitchFamily="18" charset="0"/>
                        <a:cs typeface="Times New Roman" panose="02020603050405020304" pitchFamily="18" charset="0"/>
                      </a:rPr>
                      <m:t>=</m:t>
                    </m:r>
                    <m:r>
                      <a:rPr lang="en-US" sz="2000" b="1" i="1" smtClean="0">
                        <a:solidFill>
                          <a:schemeClr val="bg1"/>
                        </a:solidFill>
                        <a:latin typeface="Cambria Math" panose="02040503050406030204" pitchFamily="18" charset="0"/>
                        <a:cs typeface="Times New Roman" panose="02020603050405020304" pitchFamily="18" charset="0"/>
                      </a:rPr>
                      <m:t>𝟎</m:t>
                    </m:r>
                    <m:r>
                      <a:rPr lang="en-US" sz="2000" b="1" i="1" smtClean="0">
                        <a:solidFill>
                          <a:schemeClr val="bg1"/>
                        </a:solidFill>
                        <a:latin typeface="Cambria Math" panose="02040503050406030204" pitchFamily="18" charset="0"/>
                        <a:cs typeface="Times New Roman" panose="02020603050405020304" pitchFamily="18" charset="0"/>
                      </a:rPr>
                      <m:t>.</m:t>
                    </m:r>
                    <m:r>
                      <a:rPr lang="en-US" sz="2000" b="1" i="1" smtClean="0">
                        <a:solidFill>
                          <a:schemeClr val="bg1"/>
                        </a:solidFill>
                        <a:latin typeface="Cambria Math" panose="02040503050406030204" pitchFamily="18" charset="0"/>
                        <a:cs typeface="Times New Roman" panose="02020603050405020304" pitchFamily="18" charset="0"/>
                      </a:rPr>
                      <m:t>𝟕𝟒</m:t>
                    </m:r>
                    <m:r>
                      <a:rPr lang="en-US" sz="2000" b="1" i="1" smtClean="0">
                        <a:solidFill>
                          <a:schemeClr val="bg1"/>
                        </a:solidFill>
                        <a:latin typeface="Cambria Math" panose="02040503050406030204" pitchFamily="18" charset="0"/>
                        <a:cs typeface="Times New Roman" panose="02020603050405020304" pitchFamily="18" charset="0"/>
                      </a:rPr>
                      <m:t> </m:t>
                    </m:r>
                    <m:r>
                      <a:rPr lang="en-US" sz="2000" b="1" i="1" smtClean="0">
                        <a:solidFill>
                          <a:schemeClr val="bg1"/>
                        </a:solidFill>
                        <a:latin typeface="Cambria Math" panose="02040503050406030204" pitchFamily="18" charset="0"/>
                        <a:cs typeface="Times New Roman" panose="02020603050405020304" pitchFamily="18" charset="0"/>
                      </a:rPr>
                      <m:t>𝑴𝒂</m:t>
                    </m:r>
                    <m:r>
                      <a:rPr lang="en-US" sz="2000" b="1" i="1" smtClean="0">
                        <a:solidFill>
                          <a:schemeClr val="bg1"/>
                        </a:solidFill>
                        <a:latin typeface="Cambria Math" panose="02040503050406030204" pitchFamily="18" charset="0"/>
                        <a:cs typeface="Times New Roman" panose="02020603050405020304" pitchFamily="18" charset="0"/>
                      </a:rPr>
                      <m:t>), </m:t>
                    </m:r>
                    <m:sSup>
                      <m:sSupPr>
                        <m:ctrlPr>
                          <a:rPr lang="en-IN" sz="2000" b="1" i="1" smtClean="0">
                            <a:solidFill>
                              <a:schemeClr val="bg1"/>
                            </a:solidFill>
                            <a:latin typeface="Cambria Math" panose="02040503050406030204" pitchFamily="18" charset="0"/>
                            <a:cs typeface="Times New Roman" panose="02020603050405020304" pitchFamily="18" charset="0"/>
                          </a:rPr>
                        </m:ctrlPr>
                      </m:sSupPr>
                      <m:e>
                        <m:r>
                          <a:rPr lang="en-IN" sz="2000" b="1" i="1" smtClean="0">
                            <a:solidFill>
                              <a:schemeClr val="bg1"/>
                            </a:solidFill>
                            <a:latin typeface="Cambria Math" panose="02040503050406030204" pitchFamily="18" charset="0"/>
                            <a:cs typeface="Times New Roman" panose="02020603050405020304" pitchFamily="18" charset="0"/>
                          </a:rPr>
                          <m:t>𝑪𝒍</m:t>
                        </m:r>
                      </m:e>
                      <m:sup>
                        <m:r>
                          <a:rPr lang="en-IN" sz="2000" b="1" i="1" smtClean="0">
                            <a:solidFill>
                              <a:schemeClr val="bg1"/>
                            </a:solidFill>
                            <a:latin typeface="Cambria Math" panose="02040503050406030204" pitchFamily="18" charset="0"/>
                            <a:cs typeface="Times New Roman" panose="02020603050405020304" pitchFamily="18" charset="0"/>
                          </a:rPr>
                          <m:t>𝟑𝟔</m:t>
                        </m:r>
                      </m:sup>
                    </m:sSup>
                    <m:r>
                      <a:rPr lang="en-US" sz="2000" b="1" i="1">
                        <a:solidFill>
                          <a:schemeClr val="bg1"/>
                        </a:solidFill>
                        <a:latin typeface="Cambria Math" panose="02040503050406030204" pitchFamily="18" charset="0"/>
                        <a:cs typeface="Times New Roman" panose="02020603050405020304" pitchFamily="18" charset="0"/>
                      </a:rPr>
                      <m:t>(</m:t>
                    </m:r>
                    <m:sSub>
                      <m:sSubPr>
                        <m:ctrlPr>
                          <a:rPr lang="en-US" sz="2000" b="1" i="1">
                            <a:solidFill>
                              <a:schemeClr val="bg1"/>
                            </a:solidFill>
                            <a:latin typeface="Cambria Math" panose="02040503050406030204" pitchFamily="18" charset="0"/>
                            <a:cs typeface="Times New Roman" panose="02020603050405020304" pitchFamily="18" charset="0"/>
                          </a:rPr>
                        </m:ctrlPr>
                      </m:sSubPr>
                      <m:e>
                        <m:r>
                          <a:rPr lang="en-US" sz="2000" b="1" i="1">
                            <a:solidFill>
                              <a:schemeClr val="bg1"/>
                            </a:solidFill>
                            <a:latin typeface="Cambria Math" panose="02040503050406030204" pitchFamily="18" charset="0"/>
                            <a:cs typeface="Times New Roman" panose="02020603050405020304" pitchFamily="18" charset="0"/>
                          </a:rPr>
                          <m:t>𝑻</m:t>
                        </m:r>
                      </m:e>
                      <m:sub>
                        <m:f>
                          <m:fPr>
                            <m:ctrlPr>
                              <a:rPr lang="en-US" sz="2000" b="1" i="1">
                                <a:solidFill>
                                  <a:schemeClr val="bg1"/>
                                </a:solidFill>
                                <a:latin typeface="Cambria Math" panose="02040503050406030204" pitchFamily="18" charset="0"/>
                                <a:cs typeface="Times New Roman" panose="02020603050405020304" pitchFamily="18" charset="0"/>
                              </a:rPr>
                            </m:ctrlPr>
                          </m:fPr>
                          <m:num>
                            <m:r>
                              <a:rPr lang="en-US" sz="2000" b="1" i="1">
                                <a:solidFill>
                                  <a:schemeClr val="bg1"/>
                                </a:solidFill>
                                <a:latin typeface="Cambria Math" panose="02040503050406030204" pitchFamily="18" charset="0"/>
                                <a:cs typeface="Times New Roman" panose="02020603050405020304" pitchFamily="18" charset="0"/>
                              </a:rPr>
                              <m:t>𝟏</m:t>
                            </m:r>
                          </m:num>
                          <m:den>
                            <m:r>
                              <a:rPr lang="en-US" sz="2000" b="1" i="1">
                                <a:solidFill>
                                  <a:schemeClr val="bg1"/>
                                </a:solidFill>
                                <a:latin typeface="Cambria Math" panose="02040503050406030204" pitchFamily="18" charset="0"/>
                                <a:cs typeface="Times New Roman" panose="02020603050405020304" pitchFamily="18" charset="0"/>
                              </a:rPr>
                              <m:t>𝟐</m:t>
                            </m:r>
                          </m:den>
                        </m:f>
                      </m:sub>
                    </m:sSub>
                    <m:r>
                      <a:rPr lang="en-US" sz="2000" b="1" i="1">
                        <a:solidFill>
                          <a:schemeClr val="bg1"/>
                        </a:solidFill>
                        <a:latin typeface="Cambria Math" panose="02040503050406030204" pitchFamily="18" charset="0"/>
                        <a:cs typeface="Times New Roman" panose="02020603050405020304" pitchFamily="18" charset="0"/>
                      </a:rPr>
                      <m:t>=</m:t>
                    </m:r>
                    <m:r>
                      <a:rPr lang="en-US" sz="2000" b="1" i="1">
                        <a:solidFill>
                          <a:schemeClr val="bg1"/>
                        </a:solidFill>
                        <a:latin typeface="Cambria Math" panose="02040503050406030204" pitchFamily="18" charset="0"/>
                        <a:cs typeface="Times New Roman" panose="02020603050405020304" pitchFamily="18" charset="0"/>
                      </a:rPr>
                      <m:t>𝟎</m:t>
                    </m:r>
                    <m:r>
                      <a:rPr lang="en-US" sz="2000" b="1" i="1">
                        <a:solidFill>
                          <a:schemeClr val="bg1"/>
                        </a:solidFill>
                        <a:latin typeface="Cambria Math" panose="02040503050406030204" pitchFamily="18" charset="0"/>
                        <a:cs typeface="Times New Roman" panose="02020603050405020304" pitchFamily="18" charset="0"/>
                      </a:rPr>
                      <m:t>.</m:t>
                    </m:r>
                    <m:r>
                      <a:rPr lang="en-US" sz="2000" b="1" i="1" smtClean="0">
                        <a:solidFill>
                          <a:schemeClr val="bg1"/>
                        </a:solidFill>
                        <a:latin typeface="Cambria Math" panose="02040503050406030204" pitchFamily="18" charset="0"/>
                        <a:cs typeface="Times New Roman" panose="02020603050405020304" pitchFamily="18" charset="0"/>
                      </a:rPr>
                      <m:t>𝟑</m:t>
                    </m:r>
                    <m:r>
                      <a:rPr lang="en-US" sz="2000" b="1" i="1">
                        <a:solidFill>
                          <a:schemeClr val="bg1"/>
                        </a:solidFill>
                        <a:latin typeface="Cambria Math" panose="02040503050406030204" pitchFamily="18" charset="0"/>
                        <a:cs typeface="Times New Roman" panose="02020603050405020304" pitchFamily="18" charset="0"/>
                      </a:rPr>
                      <m:t> </m:t>
                    </m:r>
                    <m:r>
                      <a:rPr lang="en-US" sz="2000" b="1" i="1">
                        <a:solidFill>
                          <a:schemeClr val="bg1"/>
                        </a:solidFill>
                        <a:latin typeface="Cambria Math" panose="02040503050406030204" pitchFamily="18" charset="0"/>
                        <a:cs typeface="Times New Roman" panose="02020603050405020304" pitchFamily="18" charset="0"/>
                      </a:rPr>
                      <m:t>𝑴𝒂</m:t>
                    </m:r>
                    <m:r>
                      <a:rPr lang="en-US" sz="2000" b="1" i="1">
                        <a:solidFill>
                          <a:schemeClr val="bg1"/>
                        </a:solidFill>
                        <a:latin typeface="Cambria Math" panose="02040503050406030204" pitchFamily="18" charset="0"/>
                        <a:cs typeface="Times New Roman" panose="02020603050405020304" pitchFamily="18" charset="0"/>
                      </a:rPr>
                      <m:t>)</m:t>
                    </m:r>
                  </m:oMath>
                </a14:m>
                <a:r>
                  <a:rPr lang="en-IN" sz="2000" b="1" dirty="0" smtClean="0">
                    <a:solidFill>
                      <a:schemeClr val="bg1"/>
                    </a:solidFill>
                    <a:latin typeface="Times New Roman" panose="02020603050405020304" pitchFamily="18" charset="0"/>
                    <a:cs typeface="Times New Roman" panose="02020603050405020304" pitchFamily="18" charset="0"/>
                  </a:rPr>
                  <a:t>, </a:t>
                </a:r>
                <a14:m>
                  <m:oMath xmlns:m="http://schemas.openxmlformats.org/officeDocument/2006/math">
                    <m:sSup>
                      <m:sSupPr>
                        <m:ctrlPr>
                          <a:rPr lang="en-IN" sz="2000" b="1" i="1" smtClean="0">
                            <a:solidFill>
                              <a:schemeClr val="bg1"/>
                            </a:solidFill>
                            <a:latin typeface="Cambria Math" panose="02040503050406030204" pitchFamily="18" charset="0"/>
                            <a:cs typeface="Times New Roman" panose="02020603050405020304" pitchFamily="18" charset="0"/>
                          </a:rPr>
                        </m:ctrlPr>
                      </m:sSupPr>
                      <m:e>
                        <m:r>
                          <a:rPr lang="en-IN" sz="2000" b="1" i="1" smtClean="0">
                            <a:solidFill>
                              <a:schemeClr val="bg1"/>
                            </a:solidFill>
                            <a:latin typeface="Cambria Math" panose="02040503050406030204" pitchFamily="18" charset="0"/>
                            <a:cs typeface="Times New Roman" panose="02020603050405020304" pitchFamily="18" charset="0"/>
                          </a:rPr>
                          <m:t>𝑭𝒆</m:t>
                        </m:r>
                      </m:e>
                      <m:sup>
                        <m:r>
                          <a:rPr lang="en-IN" sz="2000" b="1" i="1" smtClean="0">
                            <a:solidFill>
                              <a:schemeClr val="bg1"/>
                            </a:solidFill>
                            <a:latin typeface="Cambria Math" panose="02040503050406030204" pitchFamily="18" charset="0"/>
                            <a:cs typeface="Times New Roman" panose="02020603050405020304" pitchFamily="18" charset="0"/>
                          </a:rPr>
                          <m:t>𝟔𝟎</m:t>
                        </m:r>
                      </m:sup>
                    </m:sSup>
                    <m:r>
                      <a:rPr lang="en-US" sz="2000" b="1" i="1">
                        <a:solidFill>
                          <a:schemeClr val="bg1"/>
                        </a:solidFill>
                        <a:latin typeface="Cambria Math" panose="02040503050406030204" pitchFamily="18" charset="0"/>
                        <a:cs typeface="Times New Roman" panose="02020603050405020304" pitchFamily="18" charset="0"/>
                      </a:rPr>
                      <m:t>(</m:t>
                    </m:r>
                    <m:sSub>
                      <m:sSubPr>
                        <m:ctrlPr>
                          <a:rPr lang="en-US" sz="2000" b="1" i="1">
                            <a:solidFill>
                              <a:schemeClr val="bg1"/>
                            </a:solidFill>
                            <a:latin typeface="Cambria Math" panose="02040503050406030204" pitchFamily="18" charset="0"/>
                            <a:cs typeface="Times New Roman" panose="02020603050405020304" pitchFamily="18" charset="0"/>
                          </a:rPr>
                        </m:ctrlPr>
                      </m:sSubPr>
                      <m:e>
                        <m:r>
                          <a:rPr lang="en-US" sz="2000" b="1" i="1">
                            <a:solidFill>
                              <a:schemeClr val="bg1"/>
                            </a:solidFill>
                            <a:latin typeface="Cambria Math" panose="02040503050406030204" pitchFamily="18" charset="0"/>
                            <a:cs typeface="Times New Roman" panose="02020603050405020304" pitchFamily="18" charset="0"/>
                          </a:rPr>
                          <m:t>𝑻</m:t>
                        </m:r>
                      </m:e>
                      <m:sub>
                        <m:f>
                          <m:fPr>
                            <m:ctrlPr>
                              <a:rPr lang="en-US" sz="2000" b="1" i="1">
                                <a:solidFill>
                                  <a:schemeClr val="bg1"/>
                                </a:solidFill>
                                <a:latin typeface="Cambria Math" panose="02040503050406030204" pitchFamily="18" charset="0"/>
                                <a:cs typeface="Times New Roman" panose="02020603050405020304" pitchFamily="18" charset="0"/>
                              </a:rPr>
                            </m:ctrlPr>
                          </m:fPr>
                          <m:num>
                            <m:r>
                              <a:rPr lang="en-US" sz="2000" b="1" i="1">
                                <a:solidFill>
                                  <a:schemeClr val="bg1"/>
                                </a:solidFill>
                                <a:latin typeface="Cambria Math" panose="02040503050406030204" pitchFamily="18" charset="0"/>
                                <a:cs typeface="Times New Roman" panose="02020603050405020304" pitchFamily="18" charset="0"/>
                              </a:rPr>
                              <m:t>𝟏</m:t>
                            </m:r>
                          </m:num>
                          <m:den>
                            <m:r>
                              <a:rPr lang="en-US" sz="2000" b="1" i="1">
                                <a:solidFill>
                                  <a:schemeClr val="bg1"/>
                                </a:solidFill>
                                <a:latin typeface="Cambria Math" panose="02040503050406030204" pitchFamily="18" charset="0"/>
                                <a:cs typeface="Times New Roman" panose="02020603050405020304" pitchFamily="18" charset="0"/>
                              </a:rPr>
                              <m:t>𝟐</m:t>
                            </m:r>
                          </m:den>
                        </m:f>
                      </m:sub>
                    </m:sSub>
                    <m:r>
                      <a:rPr lang="en-US" sz="2000" b="1" i="1">
                        <a:solidFill>
                          <a:schemeClr val="bg1"/>
                        </a:solidFill>
                        <a:latin typeface="Cambria Math" panose="02040503050406030204" pitchFamily="18" charset="0"/>
                        <a:cs typeface="Times New Roman" panose="02020603050405020304" pitchFamily="18" charset="0"/>
                      </a:rPr>
                      <m:t>=</m:t>
                    </m:r>
                    <m:r>
                      <a:rPr lang="en-US" sz="2000" b="1" i="1" smtClean="0">
                        <a:solidFill>
                          <a:schemeClr val="bg1"/>
                        </a:solidFill>
                        <a:latin typeface="Cambria Math" panose="02040503050406030204" pitchFamily="18" charset="0"/>
                        <a:cs typeface="Times New Roman" panose="02020603050405020304" pitchFamily="18" charset="0"/>
                      </a:rPr>
                      <m:t>𝟏</m:t>
                    </m:r>
                    <m:r>
                      <a:rPr lang="en-US" sz="2000" b="1" i="1" smtClean="0">
                        <a:solidFill>
                          <a:schemeClr val="bg1"/>
                        </a:solidFill>
                        <a:latin typeface="Cambria Math" panose="02040503050406030204" pitchFamily="18" charset="0"/>
                        <a:cs typeface="Times New Roman" panose="02020603050405020304" pitchFamily="18" charset="0"/>
                      </a:rPr>
                      <m:t>.</m:t>
                    </m:r>
                    <m:r>
                      <a:rPr lang="en-US" sz="2000" b="1" i="1" smtClean="0">
                        <a:solidFill>
                          <a:schemeClr val="bg1"/>
                        </a:solidFill>
                        <a:latin typeface="Cambria Math" panose="02040503050406030204" pitchFamily="18" charset="0"/>
                        <a:cs typeface="Times New Roman" panose="02020603050405020304" pitchFamily="18" charset="0"/>
                      </a:rPr>
                      <m:t>𝟓</m:t>
                    </m:r>
                    <m:r>
                      <a:rPr lang="en-US" sz="2000" b="1" i="1">
                        <a:solidFill>
                          <a:schemeClr val="bg1"/>
                        </a:solidFill>
                        <a:latin typeface="Cambria Math" panose="02040503050406030204" pitchFamily="18" charset="0"/>
                        <a:cs typeface="Times New Roman" panose="02020603050405020304" pitchFamily="18" charset="0"/>
                      </a:rPr>
                      <m:t> </m:t>
                    </m:r>
                    <m:r>
                      <a:rPr lang="en-US" sz="2000" b="1" i="1">
                        <a:solidFill>
                          <a:schemeClr val="bg1"/>
                        </a:solidFill>
                        <a:latin typeface="Cambria Math" panose="02040503050406030204" pitchFamily="18" charset="0"/>
                        <a:cs typeface="Times New Roman" panose="02020603050405020304" pitchFamily="18" charset="0"/>
                      </a:rPr>
                      <m:t>𝑴𝒂</m:t>
                    </m:r>
                    <m:r>
                      <a:rPr lang="en-US" sz="2000" b="1" i="1">
                        <a:solidFill>
                          <a:schemeClr val="bg1"/>
                        </a:solidFill>
                        <a:latin typeface="Cambria Math" panose="02040503050406030204" pitchFamily="18" charset="0"/>
                        <a:cs typeface="Times New Roman" panose="02020603050405020304" pitchFamily="18" charset="0"/>
                      </a:rPr>
                      <m:t>)</m:t>
                    </m:r>
                  </m:oMath>
                </a14:m>
                <a:r>
                  <a:rPr lang="en-IN" sz="2000" b="1" dirty="0" smtClean="0">
                    <a:solidFill>
                      <a:schemeClr val="bg1"/>
                    </a:solidFill>
                    <a:latin typeface="Times New Roman" panose="02020603050405020304" pitchFamily="18" charset="0"/>
                    <a:cs typeface="Times New Roman" panose="02020603050405020304" pitchFamily="18" charset="0"/>
                  </a:rPr>
                  <a:t>, </a:t>
                </a:r>
                <a14:m>
                  <m:oMath xmlns:m="http://schemas.openxmlformats.org/officeDocument/2006/math">
                    <m:sSup>
                      <m:sSupPr>
                        <m:ctrlPr>
                          <a:rPr lang="en-IN" sz="2000" b="1" i="1">
                            <a:solidFill>
                              <a:schemeClr val="bg1"/>
                            </a:solidFill>
                            <a:latin typeface="Cambria Math" panose="02040503050406030204" pitchFamily="18" charset="0"/>
                            <a:cs typeface="Times New Roman" panose="02020603050405020304" pitchFamily="18" charset="0"/>
                          </a:rPr>
                        </m:ctrlPr>
                      </m:sSupPr>
                      <m:e>
                        <m:r>
                          <a:rPr lang="en-US" sz="2000" b="1" i="1" smtClean="0">
                            <a:solidFill>
                              <a:schemeClr val="bg1"/>
                            </a:solidFill>
                            <a:latin typeface="Cambria Math" panose="02040503050406030204" pitchFamily="18" charset="0"/>
                            <a:cs typeface="Times New Roman" panose="02020603050405020304" pitchFamily="18" charset="0"/>
                          </a:rPr>
                          <m:t>𝑴𝒏</m:t>
                        </m:r>
                      </m:e>
                      <m:sup>
                        <m:r>
                          <a:rPr lang="en-US" sz="2000" b="1" i="1" smtClean="0">
                            <a:solidFill>
                              <a:schemeClr val="bg1"/>
                            </a:solidFill>
                            <a:latin typeface="Cambria Math" panose="02040503050406030204" pitchFamily="18" charset="0"/>
                            <a:cs typeface="Times New Roman" panose="02020603050405020304" pitchFamily="18" charset="0"/>
                          </a:rPr>
                          <m:t>𝟓𝟑</m:t>
                        </m:r>
                      </m:sup>
                    </m:sSup>
                    <m:r>
                      <a:rPr lang="en-US" sz="2000" b="1" i="1">
                        <a:solidFill>
                          <a:schemeClr val="bg1"/>
                        </a:solidFill>
                        <a:latin typeface="Cambria Math" panose="02040503050406030204" pitchFamily="18" charset="0"/>
                        <a:cs typeface="Times New Roman" panose="02020603050405020304" pitchFamily="18" charset="0"/>
                      </a:rPr>
                      <m:t>(</m:t>
                    </m:r>
                    <m:sSub>
                      <m:sSubPr>
                        <m:ctrlPr>
                          <a:rPr lang="en-US" sz="2000" b="1" i="1">
                            <a:solidFill>
                              <a:schemeClr val="bg1"/>
                            </a:solidFill>
                            <a:latin typeface="Cambria Math" panose="02040503050406030204" pitchFamily="18" charset="0"/>
                            <a:cs typeface="Times New Roman" panose="02020603050405020304" pitchFamily="18" charset="0"/>
                          </a:rPr>
                        </m:ctrlPr>
                      </m:sSubPr>
                      <m:e>
                        <m:r>
                          <a:rPr lang="en-US" sz="2000" b="1" i="1">
                            <a:solidFill>
                              <a:schemeClr val="bg1"/>
                            </a:solidFill>
                            <a:latin typeface="Cambria Math" panose="02040503050406030204" pitchFamily="18" charset="0"/>
                            <a:cs typeface="Times New Roman" panose="02020603050405020304" pitchFamily="18" charset="0"/>
                          </a:rPr>
                          <m:t>𝑻</m:t>
                        </m:r>
                      </m:e>
                      <m:sub>
                        <m:f>
                          <m:fPr>
                            <m:ctrlPr>
                              <a:rPr lang="en-US" sz="2000" b="1" i="1">
                                <a:solidFill>
                                  <a:schemeClr val="bg1"/>
                                </a:solidFill>
                                <a:latin typeface="Cambria Math" panose="02040503050406030204" pitchFamily="18" charset="0"/>
                                <a:cs typeface="Times New Roman" panose="02020603050405020304" pitchFamily="18" charset="0"/>
                              </a:rPr>
                            </m:ctrlPr>
                          </m:fPr>
                          <m:num>
                            <m:r>
                              <a:rPr lang="en-US" sz="2000" b="1" i="1">
                                <a:solidFill>
                                  <a:schemeClr val="bg1"/>
                                </a:solidFill>
                                <a:latin typeface="Cambria Math" panose="02040503050406030204" pitchFamily="18" charset="0"/>
                                <a:cs typeface="Times New Roman" panose="02020603050405020304" pitchFamily="18" charset="0"/>
                              </a:rPr>
                              <m:t>𝟏</m:t>
                            </m:r>
                          </m:num>
                          <m:den>
                            <m:r>
                              <a:rPr lang="en-US" sz="2000" b="1" i="1">
                                <a:solidFill>
                                  <a:schemeClr val="bg1"/>
                                </a:solidFill>
                                <a:latin typeface="Cambria Math" panose="02040503050406030204" pitchFamily="18" charset="0"/>
                                <a:cs typeface="Times New Roman" panose="02020603050405020304" pitchFamily="18" charset="0"/>
                              </a:rPr>
                              <m:t>𝟐</m:t>
                            </m:r>
                          </m:den>
                        </m:f>
                      </m:sub>
                    </m:sSub>
                    <m:r>
                      <a:rPr lang="en-US" sz="2000" b="1" i="1">
                        <a:solidFill>
                          <a:schemeClr val="bg1"/>
                        </a:solidFill>
                        <a:latin typeface="Cambria Math" panose="02040503050406030204" pitchFamily="18" charset="0"/>
                        <a:cs typeface="Times New Roman" panose="02020603050405020304" pitchFamily="18" charset="0"/>
                      </a:rPr>
                      <m:t>=</m:t>
                    </m:r>
                    <m:r>
                      <a:rPr lang="en-US" sz="2000" b="1" i="1" smtClean="0">
                        <a:solidFill>
                          <a:schemeClr val="bg1"/>
                        </a:solidFill>
                        <a:latin typeface="Cambria Math" panose="02040503050406030204" pitchFamily="18" charset="0"/>
                        <a:cs typeface="Times New Roman" panose="02020603050405020304" pitchFamily="18" charset="0"/>
                      </a:rPr>
                      <m:t>𝟑</m:t>
                    </m:r>
                    <m:r>
                      <a:rPr lang="en-US" sz="2000" b="1" i="1" smtClean="0">
                        <a:solidFill>
                          <a:schemeClr val="bg1"/>
                        </a:solidFill>
                        <a:latin typeface="Cambria Math" panose="02040503050406030204" pitchFamily="18" charset="0"/>
                        <a:cs typeface="Times New Roman" panose="02020603050405020304" pitchFamily="18" charset="0"/>
                      </a:rPr>
                      <m:t>.</m:t>
                    </m:r>
                    <m:r>
                      <a:rPr lang="en-US" sz="2000" b="1" i="1" smtClean="0">
                        <a:solidFill>
                          <a:schemeClr val="bg1"/>
                        </a:solidFill>
                        <a:latin typeface="Cambria Math" panose="02040503050406030204" pitchFamily="18" charset="0"/>
                        <a:cs typeface="Times New Roman" panose="02020603050405020304" pitchFamily="18" charset="0"/>
                      </a:rPr>
                      <m:t>𝟕</m:t>
                    </m:r>
                    <m:r>
                      <a:rPr lang="en-US" sz="2000" b="1" i="1">
                        <a:solidFill>
                          <a:schemeClr val="bg1"/>
                        </a:solidFill>
                        <a:latin typeface="Cambria Math" panose="02040503050406030204" pitchFamily="18" charset="0"/>
                        <a:cs typeface="Times New Roman" panose="02020603050405020304" pitchFamily="18" charset="0"/>
                      </a:rPr>
                      <m:t> </m:t>
                    </m:r>
                    <m:r>
                      <a:rPr lang="en-US" sz="2000" b="1" i="1">
                        <a:solidFill>
                          <a:schemeClr val="bg1"/>
                        </a:solidFill>
                        <a:latin typeface="Cambria Math" panose="02040503050406030204" pitchFamily="18" charset="0"/>
                        <a:cs typeface="Times New Roman" panose="02020603050405020304" pitchFamily="18" charset="0"/>
                      </a:rPr>
                      <m:t>𝑴𝒂</m:t>
                    </m:r>
                    <m:r>
                      <a:rPr lang="en-US" sz="2000" b="1" i="1">
                        <a:solidFill>
                          <a:schemeClr val="bg1"/>
                        </a:solidFill>
                        <a:latin typeface="Cambria Math" panose="02040503050406030204" pitchFamily="18" charset="0"/>
                        <a:cs typeface="Times New Roman" panose="02020603050405020304" pitchFamily="18" charset="0"/>
                      </a:rPr>
                      <m:t>)</m:t>
                    </m:r>
                  </m:oMath>
                </a14:m>
                <a:r>
                  <a:rPr lang="en-IN" sz="2000" b="1" dirty="0" smtClean="0">
                    <a:solidFill>
                      <a:schemeClr val="bg1"/>
                    </a:solidFill>
                    <a:latin typeface="Times New Roman" panose="02020603050405020304" pitchFamily="18" charset="0"/>
                    <a:cs typeface="Times New Roman" panose="02020603050405020304" pitchFamily="18" charset="0"/>
                  </a:rPr>
                  <a:t>. </a:t>
                </a:r>
                <a:r>
                  <a:rPr lang="en-IN" sz="2000" b="1" dirty="0" smtClean="0">
                    <a:solidFill>
                      <a:schemeClr val="bg1"/>
                    </a:solidFill>
                    <a:latin typeface="Times New Roman" panose="02020603050405020304" pitchFamily="18" charset="0"/>
                    <a:cs typeface="Times New Roman" panose="02020603050405020304" pitchFamily="18" charset="0"/>
                  </a:rPr>
                  <a:t>These radioactive nuclides </a:t>
                </a:r>
                <a:r>
                  <a:rPr lang="en-IN" sz="2000" b="1" dirty="0" smtClean="0">
                    <a:solidFill>
                      <a:schemeClr val="bg1"/>
                    </a:solidFill>
                    <a:latin typeface="Times New Roman" panose="02020603050405020304" pitchFamily="18" charset="0"/>
                    <a:cs typeface="Times New Roman" panose="02020603050405020304" pitchFamily="18" charset="0"/>
                  </a:rPr>
                  <a:t>would </a:t>
                </a:r>
                <a:r>
                  <a:rPr lang="en-IN" sz="2000" b="1" dirty="0" smtClean="0">
                    <a:solidFill>
                      <a:schemeClr val="bg1"/>
                    </a:solidFill>
                    <a:latin typeface="Times New Roman" panose="02020603050405020304" pitchFamily="18" charset="0"/>
                    <a:cs typeface="Times New Roman" panose="02020603050405020304" pitchFamily="18" charset="0"/>
                  </a:rPr>
                  <a:t>last as significant heat source </a:t>
                </a:r>
                <a:r>
                  <a:rPr lang="en-IN" sz="2000" b="1" dirty="0" smtClean="0">
                    <a:solidFill>
                      <a:schemeClr val="bg1"/>
                    </a:solidFill>
                    <a:latin typeface="Times New Roman" panose="02020603050405020304" pitchFamily="18" charset="0"/>
                    <a:cs typeface="Times New Roman" panose="02020603050405020304" pitchFamily="18" charset="0"/>
                  </a:rPr>
                  <a:t>up to </a:t>
                </a:r>
                <a:r>
                  <a:rPr lang="en-IN" sz="2000" b="1" smtClean="0">
                    <a:solidFill>
                      <a:schemeClr val="bg1"/>
                    </a:solidFill>
                    <a:latin typeface="Times New Roman" panose="02020603050405020304" pitchFamily="18" charset="0"/>
                    <a:cs typeface="Times New Roman" panose="02020603050405020304" pitchFamily="18" charset="0"/>
                  </a:rPr>
                  <a:t>10 Ma.</a:t>
                </a:r>
                <a:endParaRPr lang="en-IN" sz="2000" b="1" dirty="0">
                  <a:solidFill>
                    <a:schemeClr val="bg1"/>
                  </a:solidFill>
                  <a:latin typeface="Times New Roman" panose="02020603050405020304" pitchFamily="18" charset="0"/>
                  <a:cs typeface="Times New Roman" panose="02020603050405020304" pitchFamily="18" charset="0"/>
                </a:endParaRPr>
              </a:p>
            </p:txBody>
          </p:sp>
        </mc:Choice>
        <mc:Fallback>
          <p:sp>
            <p:nvSpPr>
              <p:cNvPr id="5" name="TextBox 4"/>
              <p:cNvSpPr txBox="1">
                <a:spLocks noRot="1" noChangeAspect="1" noMove="1" noResize="1" noEditPoints="1" noAdjustHandles="1" noChangeArrowheads="1" noChangeShapeType="1" noTextEdit="1"/>
              </p:cNvSpPr>
              <p:nvPr/>
            </p:nvSpPr>
            <p:spPr>
              <a:xfrm>
                <a:off x="262759" y="445732"/>
                <a:ext cx="11719034" cy="6190669"/>
              </a:xfrm>
              <a:prstGeom prst="rect">
                <a:avLst/>
              </a:prstGeom>
              <a:blipFill rotWithShape="0">
                <a:blip r:embed="rId2"/>
                <a:stretch>
                  <a:fillRect l="-520" r="-520"/>
                </a:stretch>
              </a:blipFill>
            </p:spPr>
            <p:txBody>
              <a:bodyPr/>
              <a:lstStyle/>
              <a:p>
                <a:r>
                  <a:rPr lang="en-IN">
                    <a:noFill/>
                  </a:rPr>
                  <a:t> </a:t>
                </a:r>
              </a:p>
            </p:txBody>
          </p:sp>
        </mc:Fallback>
      </mc:AlternateContent>
    </p:spTree>
    <p:extLst>
      <p:ext uri="{BB962C8B-B14F-4D97-AF65-F5344CB8AC3E}">
        <p14:creationId xmlns:p14="http://schemas.microsoft.com/office/powerpoint/2010/main" val="3453922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TextBox 6"/>
              <p:cNvSpPr txBox="1"/>
              <p:nvPr/>
            </p:nvSpPr>
            <p:spPr>
              <a:xfrm>
                <a:off x="149308" y="462455"/>
                <a:ext cx="11054720" cy="6597255"/>
              </a:xfrm>
              <a:prstGeom prst="rect">
                <a:avLst/>
              </a:prstGeom>
              <a:noFill/>
            </p:spPr>
            <p:txBody>
              <a:bodyPr wrap="square" rtlCol="0">
                <a:spAutoFit/>
              </a:bodyPr>
              <a:lstStyle/>
              <a:p>
                <a:pPr algn="just"/>
                <a:r>
                  <a:rPr lang="en-IN" sz="2000" b="1" dirty="0" smtClean="0">
                    <a:solidFill>
                      <a:schemeClr val="bg1"/>
                    </a:solidFill>
                    <a:latin typeface="Times New Roman" panose="02020603050405020304" pitchFamily="18" charset="0"/>
                    <a:cs typeface="Times New Roman" panose="02020603050405020304" pitchFamily="18" charset="0"/>
                  </a:rPr>
                  <a:t>Long-lived radio-active isotopes which contribute significantly to the heat production within the Earth are  </a:t>
                </a:r>
                <a14:m>
                  <m:oMath xmlns:m="http://schemas.openxmlformats.org/officeDocument/2006/math">
                    <m:sSup>
                      <m:sSupPr>
                        <m:ctrlPr>
                          <a:rPr lang="en-IN" sz="2000" b="1" i="1" smtClean="0">
                            <a:solidFill>
                              <a:schemeClr val="bg1"/>
                            </a:solidFill>
                            <a:latin typeface="Cambria Math" panose="02040503050406030204" pitchFamily="18" charset="0"/>
                            <a:cs typeface="Times New Roman" panose="02020603050405020304" pitchFamily="18" charset="0"/>
                          </a:rPr>
                        </m:ctrlPr>
                      </m:sSupPr>
                      <m:e>
                        <m:r>
                          <a:rPr lang="en-IN" sz="2000" b="1" i="1" smtClean="0">
                            <a:solidFill>
                              <a:schemeClr val="bg1"/>
                            </a:solidFill>
                            <a:latin typeface="Cambria Math" panose="02040503050406030204" pitchFamily="18" charset="0"/>
                            <a:cs typeface="Times New Roman" panose="02020603050405020304" pitchFamily="18" charset="0"/>
                          </a:rPr>
                          <m:t>𝑼</m:t>
                        </m:r>
                      </m:e>
                      <m:sup>
                        <m:r>
                          <a:rPr lang="en-IN" sz="2000" b="1" i="1" smtClean="0">
                            <a:solidFill>
                              <a:schemeClr val="bg1"/>
                            </a:solidFill>
                            <a:latin typeface="Cambria Math" panose="02040503050406030204" pitchFamily="18" charset="0"/>
                            <a:cs typeface="Times New Roman" panose="02020603050405020304" pitchFamily="18" charset="0"/>
                          </a:rPr>
                          <m:t>𝟐𝟑𝟖</m:t>
                        </m:r>
                      </m:sup>
                    </m:sSup>
                  </m:oMath>
                </a14:m>
                <a:r>
                  <a:rPr lang="en-IN" sz="2000" b="1" dirty="0" smtClean="0">
                    <a:solidFill>
                      <a:schemeClr val="bg1"/>
                    </a:solidFill>
                    <a:latin typeface="Times New Roman" panose="02020603050405020304" pitchFamily="18" charset="0"/>
                    <a:cs typeface="Times New Roman" panose="02020603050405020304" pitchFamily="18" charset="0"/>
                  </a:rPr>
                  <a:t>, </a:t>
                </a:r>
                <a14:m>
                  <m:oMath xmlns:m="http://schemas.openxmlformats.org/officeDocument/2006/math">
                    <m:sSup>
                      <m:sSupPr>
                        <m:ctrlPr>
                          <a:rPr lang="en-IN" sz="2000" b="1" i="1">
                            <a:solidFill>
                              <a:schemeClr val="bg1"/>
                            </a:solidFill>
                            <a:latin typeface="Cambria Math" panose="02040503050406030204" pitchFamily="18" charset="0"/>
                            <a:cs typeface="Times New Roman" panose="02020603050405020304" pitchFamily="18" charset="0"/>
                          </a:rPr>
                        </m:ctrlPr>
                      </m:sSupPr>
                      <m:e>
                        <m:r>
                          <a:rPr lang="en-IN" sz="2000" b="1" i="1">
                            <a:solidFill>
                              <a:schemeClr val="bg1"/>
                            </a:solidFill>
                            <a:latin typeface="Cambria Math" panose="02040503050406030204" pitchFamily="18" charset="0"/>
                            <a:cs typeface="Times New Roman" panose="02020603050405020304" pitchFamily="18" charset="0"/>
                          </a:rPr>
                          <m:t>𝑼</m:t>
                        </m:r>
                      </m:e>
                      <m:sup>
                        <m:r>
                          <a:rPr lang="en-IN" sz="2000" b="1" i="1">
                            <a:solidFill>
                              <a:schemeClr val="bg1"/>
                            </a:solidFill>
                            <a:latin typeface="Cambria Math" panose="02040503050406030204" pitchFamily="18" charset="0"/>
                            <a:cs typeface="Times New Roman" panose="02020603050405020304" pitchFamily="18" charset="0"/>
                          </a:rPr>
                          <m:t>𝟐𝟑𝟓</m:t>
                        </m:r>
                      </m:sup>
                    </m:sSup>
                  </m:oMath>
                </a14:m>
                <a:r>
                  <a:rPr lang="en-IN" sz="2000" b="1" dirty="0" smtClean="0">
                    <a:solidFill>
                      <a:schemeClr val="bg1"/>
                    </a:solidFill>
                    <a:latin typeface="Times New Roman" panose="02020603050405020304" pitchFamily="18" charset="0"/>
                    <a:cs typeface="Times New Roman" panose="02020603050405020304" pitchFamily="18" charset="0"/>
                  </a:rPr>
                  <a:t>, </a:t>
                </a:r>
                <a14:m>
                  <m:oMath xmlns:m="http://schemas.openxmlformats.org/officeDocument/2006/math">
                    <m:sSup>
                      <m:sSupPr>
                        <m:ctrlPr>
                          <a:rPr lang="en-IN" sz="2000" b="1" i="1">
                            <a:solidFill>
                              <a:schemeClr val="bg1"/>
                            </a:solidFill>
                            <a:latin typeface="Cambria Math" panose="02040503050406030204" pitchFamily="18" charset="0"/>
                            <a:cs typeface="Times New Roman" panose="02020603050405020304" pitchFamily="18" charset="0"/>
                          </a:rPr>
                        </m:ctrlPr>
                      </m:sSupPr>
                      <m:e>
                        <m:r>
                          <a:rPr lang="en-IN" sz="2000" b="1" i="1" smtClean="0">
                            <a:solidFill>
                              <a:schemeClr val="bg1"/>
                            </a:solidFill>
                            <a:latin typeface="Cambria Math" panose="02040503050406030204" pitchFamily="18" charset="0"/>
                            <a:cs typeface="Times New Roman" panose="02020603050405020304" pitchFamily="18" charset="0"/>
                          </a:rPr>
                          <m:t>𝑻𝒉</m:t>
                        </m:r>
                      </m:e>
                      <m:sup>
                        <m:r>
                          <a:rPr lang="en-IN" sz="2000" b="1" i="1" smtClean="0">
                            <a:solidFill>
                              <a:schemeClr val="bg1"/>
                            </a:solidFill>
                            <a:latin typeface="Cambria Math" panose="02040503050406030204" pitchFamily="18" charset="0"/>
                            <a:cs typeface="Times New Roman" panose="02020603050405020304" pitchFamily="18" charset="0"/>
                          </a:rPr>
                          <m:t>𝟐𝟑𝟐</m:t>
                        </m:r>
                      </m:sup>
                    </m:sSup>
                  </m:oMath>
                </a14:m>
                <a:r>
                  <a:rPr lang="en-IN" sz="2000" b="1" dirty="0" smtClean="0">
                    <a:solidFill>
                      <a:schemeClr val="bg1"/>
                    </a:solidFill>
                    <a:latin typeface="Times New Roman" panose="02020603050405020304" pitchFamily="18" charset="0"/>
                    <a:cs typeface="Times New Roman" panose="02020603050405020304" pitchFamily="18" charset="0"/>
                  </a:rPr>
                  <a:t> and </a:t>
                </a:r>
                <a14:m>
                  <m:oMath xmlns:m="http://schemas.openxmlformats.org/officeDocument/2006/math">
                    <m:sSup>
                      <m:sSupPr>
                        <m:ctrlPr>
                          <a:rPr lang="en-IN" sz="2000" b="1" i="1">
                            <a:solidFill>
                              <a:schemeClr val="bg1"/>
                            </a:solidFill>
                            <a:latin typeface="Cambria Math" panose="02040503050406030204" pitchFamily="18" charset="0"/>
                            <a:cs typeface="Times New Roman" panose="02020603050405020304" pitchFamily="18" charset="0"/>
                          </a:rPr>
                        </m:ctrlPr>
                      </m:sSupPr>
                      <m:e>
                        <m:r>
                          <a:rPr lang="en-IN" sz="2000" b="1" i="1" smtClean="0">
                            <a:solidFill>
                              <a:schemeClr val="bg1"/>
                            </a:solidFill>
                            <a:latin typeface="Cambria Math" panose="02040503050406030204" pitchFamily="18" charset="0"/>
                            <a:cs typeface="Times New Roman" panose="02020603050405020304" pitchFamily="18" charset="0"/>
                          </a:rPr>
                          <m:t>𝑲</m:t>
                        </m:r>
                      </m:e>
                      <m:sup>
                        <m:r>
                          <a:rPr lang="en-IN" sz="2000" b="1" i="1" smtClean="0">
                            <a:solidFill>
                              <a:schemeClr val="bg1"/>
                            </a:solidFill>
                            <a:latin typeface="Cambria Math" panose="02040503050406030204" pitchFamily="18" charset="0"/>
                            <a:cs typeface="Times New Roman" panose="02020603050405020304" pitchFamily="18" charset="0"/>
                          </a:rPr>
                          <m:t>𝟒𝟎</m:t>
                        </m:r>
                      </m:sup>
                    </m:sSup>
                  </m:oMath>
                </a14:m>
                <a:r>
                  <a:rPr lang="en-IN" sz="2000" b="1" dirty="0" smtClean="0">
                    <a:solidFill>
                      <a:schemeClr val="bg1"/>
                    </a:solidFill>
                    <a:latin typeface="Times New Roman" panose="02020603050405020304" pitchFamily="18" charset="0"/>
                    <a:cs typeface="Times New Roman" panose="02020603050405020304" pitchFamily="18" charset="0"/>
                  </a:rPr>
                  <a:t>. In order to be a significant source of heat, these radioactive isotopes have a half-life comparable to the age of the Earth.</a:t>
                </a:r>
              </a:p>
              <a:p>
                <a:pPr algn="just"/>
                <a:r>
                  <a:rPr lang="en-IN" sz="2000" b="1" dirty="0" smtClean="0">
                    <a:solidFill>
                      <a:schemeClr val="bg1"/>
                    </a:solidFill>
                    <a:latin typeface="Times New Roman" panose="02020603050405020304" pitchFamily="18" charset="0"/>
                    <a:cs typeface="Times New Roman" panose="02020603050405020304" pitchFamily="18" charset="0"/>
                  </a:rPr>
                  <a:t>           The isotope </a:t>
                </a:r>
                <a14:m>
                  <m:oMath xmlns:m="http://schemas.openxmlformats.org/officeDocument/2006/math">
                    <m:sSup>
                      <m:sSupPr>
                        <m:ctrlPr>
                          <a:rPr lang="en-IN" sz="2000" b="1" i="1">
                            <a:solidFill>
                              <a:schemeClr val="bg1"/>
                            </a:solidFill>
                            <a:latin typeface="Cambria Math" panose="02040503050406030204" pitchFamily="18" charset="0"/>
                            <a:cs typeface="Times New Roman" panose="02020603050405020304" pitchFamily="18" charset="0"/>
                          </a:rPr>
                        </m:ctrlPr>
                      </m:sSupPr>
                      <m:e>
                        <m:r>
                          <a:rPr lang="en-IN" sz="2000" b="1" i="1">
                            <a:solidFill>
                              <a:schemeClr val="bg1"/>
                            </a:solidFill>
                            <a:latin typeface="Cambria Math" panose="02040503050406030204" pitchFamily="18" charset="0"/>
                            <a:cs typeface="Times New Roman" panose="02020603050405020304" pitchFamily="18" charset="0"/>
                          </a:rPr>
                          <m:t>𝑼</m:t>
                        </m:r>
                      </m:e>
                      <m:sup>
                        <m:r>
                          <a:rPr lang="en-IN" sz="2000" b="1" i="1">
                            <a:solidFill>
                              <a:schemeClr val="bg1"/>
                            </a:solidFill>
                            <a:latin typeface="Cambria Math" panose="02040503050406030204" pitchFamily="18" charset="0"/>
                            <a:cs typeface="Times New Roman" panose="02020603050405020304" pitchFamily="18" charset="0"/>
                          </a:rPr>
                          <m:t>𝟐𝟑</m:t>
                        </m:r>
                        <m:r>
                          <a:rPr lang="en-IN" sz="2000" b="1" i="1" smtClean="0">
                            <a:solidFill>
                              <a:schemeClr val="bg1"/>
                            </a:solidFill>
                            <a:latin typeface="Cambria Math" panose="02040503050406030204" pitchFamily="18" charset="0"/>
                            <a:cs typeface="Times New Roman" panose="02020603050405020304" pitchFamily="18" charset="0"/>
                          </a:rPr>
                          <m:t>𝟓</m:t>
                        </m:r>
                      </m:sup>
                    </m:sSup>
                  </m:oMath>
                </a14:m>
                <a:r>
                  <a:rPr lang="en-IN" sz="2000" b="1" dirty="0" smtClean="0">
                    <a:solidFill>
                      <a:schemeClr val="bg1"/>
                    </a:solidFill>
                    <a:latin typeface="Times New Roman" panose="02020603050405020304" pitchFamily="18" charset="0"/>
                    <a:cs typeface="Times New Roman" panose="02020603050405020304" pitchFamily="18" charset="0"/>
                  </a:rPr>
                  <a:t> has a shorter half-life than </a:t>
                </a:r>
                <a14:m>
                  <m:oMath xmlns:m="http://schemas.openxmlformats.org/officeDocument/2006/math">
                    <m:sSup>
                      <m:sSupPr>
                        <m:ctrlPr>
                          <a:rPr lang="en-IN" sz="2000" b="1" i="1">
                            <a:solidFill>
                              <a:schemeClr val="bg1"/>
                            </a:solidFill>
                            <a:latin typeface="Cambria Math" panose="02040503050406030204" pitchFamily="18" charset="0"/>
                            <a:cs typeface="Times New Roman" panose="02020603050405020304" pitchFamily="18" charset="0"/>
                          </a:rPr>
                        </m:ctrlPr>
                      </m:sSupPr>
                      <m:e>
                        <m:r>
                          <a:rPr lang="en-IN" sz="2000" b="1" i="1">
                            <a:solidFill>
                              <a:schemeClr val="bg1"/>
                            </a:solidFill>
                            <a:latin typeface="Cambria Math" panose="02040503050406030204" pitchFamily="18" charset="0"/>
                            <a:cs typeface="Times New Roman" panose="02020603050405020304" pitchFamily="18" charset="0"/>
                          </a:rPr>
                          <m:t>𝑼</m:t>
                        </m:r>
                      </m:e>
                      <m:sup>
                        <m:r>
                          <a:rPr lang="en-IN" sz="2000" b="1" i="1">
                            <a:solidFill>
                              <a:schemeClr val="bg1"/>
                            </a:solidFill>
                            <a:latin typeface="Cambria Math" panose="02040503050406030204" pitchFamily="18" charset="0"/>
                            <a:cs typeface="Times New Roman" panose="02020603050405020304" pitchFamily="18" charset="0"/>
                          </a:rPr>
                          <m:t>𝟐𝟑𝟖</m:t>
                        </m:r>
                      </m:sup>
                    </m:sSup>
                  </m:oMath>
                </a14:m>
                <a:r>
                  <a:rPr lang="en-IN" sz="2000" b="1" dirty="0" smtClean="0">
                    <a:solidFill>
                      <a:schemeClr val="bg1"/>
                    </a:solidFill>
                    <a:latin typeface="Times New Roman" panose="02020603050405020304" pitchFamily="18" charset="0"/>
                    <a:cs typeface="Times New Roman" panose="02020603050405020304" pitchFamily="18" charset="0"/>
                  </a:rPr>
                  <a:t> and releases more energy in its decay. In natural uranium the proportion of </a:t>
                </a:r>
                <a14:m>
                  <m:oMath xmlns:m="http://schemas.openxmlformats.org/officeDocument/2006/math">
                    <m:sSup>
                      <m:sSupPr>
                        <m:ctrlPr>
                          <a:rPr lang="en-IN" sz="2000" b="1" i="1">
                            <a:solidFill>
                              <a:schemeClr val="bg1"/>
                            </a:solidFill>
                            <a:latin typeface="Cambria Math" panose="02040503050406030204" pitchFamily="18" charset="0"/>
                            <a:cs typeface="Times New Roman" panose="02020603050405020304" pitchFamily="18" charset="0"/>
                          </a:rPr>
                        </m:ctrlPr>
                      </m:sSupPr>
                      <m:e>
                        <m:r>
                          <a:rPr lang="en-IN" sz="2000" b="1" i="1">
                            <a:solidFill>
                              <a:schemeClr val="bg1"/>
                            </a:solidFill>
                            <a:latin typeface="Cambria Math" panose="02040503050406030204" pitchFamily="18" charset="0"/>
                            <a:cs typeface="Times New Roman" panose="02020603050405020304" pitchFamily="18" charset="0"/>
                          </a:rPr>
                          <m:t>𝑼</m:t>
                        </m:r>
                      </m:e>
                      <m:sup>
                        <m:r>
                          <a:rPr lang="en-IN" sz="2000" b="1" i="1">
                            <a:solidFill>
                              <a:schemeClr val="bg1"/>
                            </a:solidFill>
                            <a:latin typeface="Cambria Math" panose="02040503050406030204" pitchFamily="18" charset="0"/>
                            <a:cs typeface="Times New Roman" panose="02020603050405020304" pitchFamily="18" charset="0"/>
                          </a:rPr>
                          <m:t>𝟐𝟑𝟖</m:t>
                        </m:r>
                      </m:sup>
                    </m:sSup>
                  </m:oMath>
                </a14:m>
                <a:r>
                  <a:rPr lang="en-IN" sz="2000" b="1" dirty="0" smtClean="0">
                    <a:solidFill>
                      <a:schemeClr val="bg1"/>
                    </a:solidFill>
                    <a:latin typeface="Times New Roman" panose="02020603050405020304" pitchFamily="18" charset="0"/>
                    <a:cs typeface="Times New Roman" panose="02020603050405020304" pitchFamily="18" charset="0"/>
                  </a:rPr>
                  <a:t> is 99.28%, that of </a:t>
                </a:r>
                <a14:m>
                  <m:oMath xmlns:m="http://schemas.openxmlformats.org/officeDocument/2006/math">
                    <m:sSup>
                      <m:sSupPr>
                        <m:ctrlPr>
                          <a:rPr lang="en-IN" sz="2000" b="1" i="1">
                            <a:solidFill>
                              <a:schemeClr val="bg1"/>
                            </a:solidFill>
                            <a:latin typeface="Cambria Math" panose="02040503050406030204" pitchFamily="18" charset="0"/>
                            <a:cs typeface="Times New Roman" panose="02020603050405020304" pitchFamily="18" charset="0"/>
                          </a:rPr>
                        </m:ctrlPr>
                      </m:sSupPr>
                      <m:e>
                        <m:r>
                          <a:rPr lang="en-IN" sz="2000" b="1" i="1">
                            <a:solidFill>
                              <a:schemeClr val="bg1"/>
                            </a:solidFill>
                            <a:latin typeface="Cambria Math" panose="02040503050406030204" pitchFamily="18" charset="0"/>
                            <a:cs typeface="Times New Roman" panose="02020603050405020304" pitchFamily="18" charset="0"/>
                          </a:rPr>
                          <m:t>𝑼</m:t>
                        </m:r>
                      </m:e>
                      <m:sup>
                        <m:r>
                          <a:rPr lang="en-IN" sz="2000" b="1" i="1">
                            <a:solidFill>
                              <a:schemeClr val="bg1"/>
                            </a:solidFill>
                            <a:latin typeface="Cambria Math" panose="02040503050406030204" pitchFamily="18" charset="0"/>
                            <a:cs typeface="Times New Roman" panose="02020603050405020304" pitchFamily="18" charset="0"/>
                          </a:rPr>
                          <m:t>𝟐𝟑</m:t>
                        </m:r>
                        <m:r>
                          <a:rPr lang="en-IN" sz="2000" b="1" i="1" smtClean="0">
                            <a:solidFill>
                              <a:schemeClr val="bg1"/>
                            </a:solidFill>
                            <a:latin typeface="Cambria Math" panose="02040503050406030204" pitchFamily="18" charset="0"/>
                            <a:cs typeface="Times New Roman" panose="02020603050405020304" pitchFamily="18" charset="0"/>
                          </a:rPr>
                          <m:t>𝟓</m:t>
                        </m:r>
                      </m:sup>
                    </m:sSup>
                  </m:oMath>
                </a14:m>
                <a:r>
                  <a:rPr lang="en-IN" sz="2000" b="1" dirty="0" smtClean="0">
                    <a:solidFill>
                      <a:schemeClr val="bg1"/>
                    </a:solidFill>
                    <a:latin typeface="Times New Roman" panose="02020603050405020304" pitchFamily="18" charset="0"/>
                    <a:cs typeface="Times New Roman" panose="02020603050405020304" pitchFamily="18" charset="0"/>
                  </a:rPr>
                  <a:t> is about 0.71%, and the rest in </a:t>
                </a:r>
                <a14:m>
                  <m:oMath xmlns:m="http://schemas.openxmlformats.org/officeDocument/2006/math">
                    <m:sSup>
                      <m:sSupPr>
                        <m:ctrlPr>
                          <a:rPr lang="en-IN" sz="2000" b="1" i="1">
                            <a:solidFill>
                              <a:schemeClr val="bg1"/>
                            </a:solidFill>
                            <a:latin typeface="Cambria Math" panose="02040503050406030204" pitchFamily="18" charset="0"/>
                            <a:cs typeface="Times New Roman" panose="02020603050405020304" pitchFamily="18" charset="0"/>
                          </a:rPr>
                        </m:ctrlPr>
                      </m:sSupPr>
                      <m:e>
                        <m:r>
                          <a:rPr lang="en-IN" sz="2000" b="1" i="1">
                            <a:solidFill>
                              <a:schemeClr val="bg1"/>
                            </a:solidFill>
                            <a:latin typeface="Cambria Math" panose="02040503050406030204" pitchFamily="18" charset="0"/>
                            <a:cs typeface="Times New Roman" panose="02020603050405020304" pitchFamily="18" charset="0"/>
                          </a:rPr>
                          <m:t>𝑼</m:t>
                        </m:r>
                      </m:e>
                      <m:sup>
                        <m:r>
                          <a:rPr lang="en-IN" sz="2000" b="1" i="1">
                            <a:solidFill>
                              <a:schemeClr val="bg1"/>
                            </a:solidFill>
                            <a:latin typeface="Cambria Math" panose="02040503050406030204" pitchFamily="18" charset="0"/>
                            <a:cs typeface="Times New Roman" panose="02020603050405020304" pitchFamily="18" charset="0"/>
                          </a:rPr>
                          <m:t>𝟐𝟑</m:t>
                        </m:r>
                        <m:r>
                          <a:rPr lang="en-IN" sz="2000" b="1" i="1" smtClean="0">
                            <a:solidFill>
                              <a:schemeClr val="bg1"/>
                            </a:solidFill>
                            <a:latin typeface="Cambria Math" panose="02040503050406030204" pitchFamily="18" charset="0"/>
                            <a:cs typeface="Times New Roman" panose="02020603050405020304" pitchFamily="18" charset="0"/>
                          </a:rPr>
                          <m:t>𝟒</m:t>
                        </m:r>
                      </m:sup>
                    </m:sSup>
                  </m:oMath>
                </a14:m>
                <a:r>
                  <a:rPr lang="en-IN" sz="2000" b="1" dirty="0" smtClean="0">
                    <a:solidFill>
                      <a:schemeClr val="bg1"/>
                    </a:solidFill>
                    <a:latin typeface="Times New Roman" panose="02020603050405020304" pitchFamily="18" charset="0"/>
                    <a:cs typeface="Times New Roman" panose="02020603050405020304" pitchFamily="18" charset="0"/>
                  </a:rPr>
                  <a:t>. The abundance of the radioactive isotope </a:t>
                </a:r>
                <a14:m>
                  <m:oMath xmlns:m="http://schemas.openxmlformats.org/officeDocument/2006/math">
                    <m:sSup>
                      <m:sSupPr>
                        <m:ctrlPr>
                          <a:rPr lang="en-IN" sz="2000" b="1" i="1">
                            <a:solidFill>
                              <a:schemeClr val="bg1"/>
                            </a:solidFill>
                            <a:latin typeface="Cambria Math" panose="02040503050406030204" pitchFamily="18" charset="0"/>
                            <a:cs typeface="Times New Roman" panose="02020603050405020304" pitchFamily="18" charset="0"/>
                          </a:rPr>
                        </m:ctrlPr>
                      </m:sSupPr>
                      <m:e>
                        <m:r>
                          <a:rPr lang="en-IN" sz="2000" b="1" i="1">
                            <a:solidFill>
                              <a:schemeClr val="bg1"/>
                            </a:solidFill>
                            <a:latin typeface="Cambria Math" panose="02040503050406030204" pitchFamily="18" charset="0"/>
                            <a:cs typeface="Times New Roman" panose="02020603050405020304" pitchFamily="18" charset="0"/>
                          </a:rPr>
                          <m:t>𝑲</m:t>
                        </m:r>
                      </m:e>
                      <m:sup>
                        <m:r>
                          <a:rPr lang="en-IN" sz="2000" b="1" i="1">
                            <a:solidFill>
                              <a:schemeClr val="bg1"/>
                            </a:solidFill>
                            <a:latin typeface="Cambria Math" panose="02040503050406030204" pitchFamily="18" charset="0"/>
                            <a:cs typeface="Times New Roman" panose="02020603050405020304" pitchFamily="18" charset="0"/>
                          </a:rPr>
                          <m:t>𝟒𝟎</m:t>
                        </m:r>
                      </m:sup>
                    </m:sSup>
                  </m:oMath>
                </a14:m>
                <a:r>
                  <a:rPr lang="en-IN" sz="2000" b="1" dirty="0" smtClean="0">
                    <a:solidFill>
                      <a:schemeClr val="bg1"/>
                    </a:solidFill>
                    <a:latin typeface="Times New Roman" panose="02020603050405020304" pitchFamily="18" charset="0"/>
                    <a:cs typeface="Times New Roman" panose="02020603050405020304" pitchFamily="18" charset="0"/>
                  </a:rPr>
                  <a:t> in natural potassium is only 0.01167%, but potassium is a very common element and its heat production is not negligible.</a:t>
                </a:r>
              </a:p>
              <a:p>
                <a:pPr algn="just"/>
                <a:endParaRPr lang="en-IN" sz="2000" b="1" dirty="0">
                  <a:solidFill>
                    <a:schemeClr val="bg1"/>
                  </a:solidFill>
                  <a:latin typeface="Times New Roman" panose="02020603050405020304" pitchFamily="18" charset="0"/>
                  <a:cs typeface="Times New Roman" panose="02020603050405020304" pitchFamily="18" charset="0"/>
                </a:endParaRPr>
              </a:p>
              <a:p>
                <a:pPr algn="just">
                  <a:spcBef>
                    <a:spcPct val="0"/>
                  </a:spcBef>
                  <a:buFontTx/>
                  <a:buNone/>
                </a:pPr>
                <a:r>
                  <a:rPr lang="en-IN" altLang="en-US" sz="2000" b="1" dirty="0">
                    <a:solidFill>
                      <a:srgbClr val="FFFF00"/>
                    </a:solidFill>
                    <a:latin typeface="Times New Roman" panose="02020603050405020304" pitchFamily="18" charset="0"/>
                    <a:cs typeface="Times New Roman" panose="02020603050405020304" pitchFamily="18" charset="0"/>
                  </a:rPr>
                  <a:t>Gravitational Collapse:</a:t>
                </a:r>
              </a:p>
              <a:p>
                <a:pPr algn="just">
                  <a:spcBef>
                    <a:spcPct val="0"/>
                  </a:spcBef>
                  <a:buFontTx/>
                  <a:buNone/>
                </a:pPr>
                <a:r>
                  <a:rPr lang="en-IN" altLang="en-US" sz="2000" b="1" dirty="0">
                    <a:solidFill>
                      <a:schemeClr val="bg1"/>
                    </a:solidFill>
                    <a:latin typeface="Times New Roman" panose="02020603050405020304" pitchFamily="18" charset="0"/>
                    <a:cs typeface="Times New Roman" panose="02020603050405020304" pitchFamily="18" charset="0"/>
                  </a:rPr>
                  <a:t>During evolution of the solar system, cloud of gas and dust contracted, its rate of rotation speeded up, flattening the could into a lens-shaped disk. When the core of the contracting cloud became dense enough, gravitation caused it to collapse upon itself to form a proto-Sun, and heat was evolved in which thermonuclear fusion was initiated. Hydrogen nuclei combined under the intense pressure to form helium nuclei; releasing huge amounts of energy.</a:t>
                </a:r>
              </a:p>
              <a:p>
                <a:pPr algn="just">
                  <a:spcBef>
                    <a:spcPct val="0"/>
                  </a:spcBef>
                  <a:buFontTx/>
                  <a:buNone/>
                </a:pPr>
                <a:endParaRPr lang="en-IN" altLang="en-US" sz="2000" b="1" dirty="0">
                  <a:solidFill>
                    <a:schemeClr val="bg1"/>
                  </a:solidFill>
                  <a:latin typeface="Times New Roman" panose="02020603050405020304" pitchFamily="18" charset="0"/>
                  <a:cs typeface="Times New Roman" panose="02020603050405020304" pitchFamily="18" charset="0"/>
                </a:endParaRPr>
              </a:p>
              <a:p>
                <a:pPr algn="just">
                  <a:spcBef>
                    <a:spcPct val="0"/>
                  </a:spcBef>
                  <a:buFontTx/>
                  <a:buNone/>
                </a:pPr>
                <a:r>
                  <a:rPr lang="en-IN" altLang="en-US" sz="2000" b="1" dirty="0">
                    <a:solidFill>
                      <a:srgbClr val="FFFF00"/>
                    </a:solidFill>
                    <a:latin typeface="Times New Roman" panose="02020603050405020304" pitchFamily="18" charset="0"/>
                    <a:cs typeface="Times New Roman" panose="02020603050405020304" pitchFamily="18" charset="0"/>
                  </a:rPr>
                  <a:t>Accretion Process:</a:t>
                </a:r>
              </a:p>
              <a:p>
                <a:pPr algn="just">
                  <a:spcBef>
                    <a:spcPct val="0"/>
                  </a:spcBef>
                  <a:buFontTx/>
                  <a:buNone/>
                </a:pPr>
                <a:r>
                  <a:rPr lang="en-IN" altLang="en-US" sz="2000" b="1" dirty="0">
                    <a:solidFill>
                      <a:schemeClr val="bg1"/>
                    </a:solidFill>
                    <a:latin typeface="Times New Roman" panose="02020603050405020304" pitchFamily="18" charset="0"/>
                    <a:cs typeface="Times New Roman" panose="02020603050405020304" pitchFamily="18" charset="0"/>
                  </a:rPr>
                  <a:t>During accretion and increase in size of the planets, huge amount of energy was generated because of intense bombardment. The released heat from conversion of kinetic energy dissipated into the Earth, and enhanced its temperature</a:t>
                </a:r>
                <a:r>
                  <a:rPr lang="en-IN" altLang="en-US" sz="2000" b="1" dirty="0" smtClean="0">
                    <a:solidFill>
                      <a:schemeClr val="bg1"/>
                    </a:solidFill>
                    <a:latin typeface="Times New Roman" panose="02020603050405020304" pitchFamily="18" charset="0"/>
                    <a:cs typeface="Times New Roman" panose="02020603050405020304" pitchFamily="18" charset="0"/>
                  </a:rPr>
                  <a:t>.</a:t>
                </a:r>
                <a:r>
                  <a:rPr lang="en-IN" sz="2000" b="1" dirty="0" smtClean="0">
                    <a:solidFill>
                      <a:schemeClr val="bg1"/>
                    </a:solidFill>
                    <a:latin typeface="Times New Roman" panose="02020603050405020304" pitchFamily="18" charset="0"/>
                    <a:cs typeface="Times New Roman" panose="02020603050405020304" pitchFamily="18" charset="0"/>
                  </a:rPr>
                  <a:t> </a:t>
                </a:r>
              </a:p>
              <a:p>
                <a:pPr algn="just"/>
                <a:endParaRPr lang="en-IN" sz="2000" b="1" dirty="0" smtClean="0">
                  <a:solidFill>
                    <a:schemeClr val="bg1"/>
                  </a:solidFill>
                  <a:latin typeface="Times New Roman" panose="02020603050405020304" pitchFamily="18" charset="0"/>
                  <a:cs typeface="Times New Roman" panose="02020603050405020304" pitchFamily="18" charset="0"/>
                </a:endParaRPr>
              </a:p>
              <a:p>
                <a:pPr algn="just"/>
                <a:endParaRPr lang="en-IN" sz="2000" b="1" dirty="0">
                  <a:solidFill>
                    <a:schemeClr val="bg1"/>
                  </a:solidFill>
                  <a:latin typeface="Times New Roman" panose="02020603050405020304" pitchFamily="18" charset="0"/>
                  <a:cs typeface="Times New Roman" panose="02020603050405020304" pitchFamily="18" charset="0"/>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149308" y="462455"/>
                <a:ext cx="11054720" cy="6597255"/>
              </a:xfrm>
              <a:prstGeom prst="rect">
                <a:avLst/>
              </a:prstGeom>
              <a:blipFill rotWithShape="0">
                <a:blip r:embed="rId2"/>
                <a:stretch>
                  <a:fillRect l="-551" t="-555" r="-551"/>
                </a:stretch>
              </a:blipFill>
            </p:spPr>
            <p:txBody>
              <a:bodyPr/>
              <a:lstStyle/>
              <a:p>
                <a:r>
                  <a:rPr lang="en-IN">
                    <a:noFill/>
                  </a:rPr>
                  <a:t> </a:t>
                </a:r>
              </a:p>
            </p:txBody>
          </p:sp>
        </mc:Fallback>
      </mc:AlternateContent>
    </p:spTree>
    <p:extLst>
      <p:ext uri="{BB962C8B-B14F-4D97-AF65-F5344CB8AC3E}">
        <p14:creationId xmlns:p14="http://schemas.microsoft.com/office/powerpoint/2010/main" val="3516564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1"/>
              <p:cNvSpPr/>
              <p:nvPr/>
            </p:nvSpPr>
            <p:spPr>
              <a:xfrm>
                <a:off x="214576" y="115344"/>
                <a:ext cx="11661169" cy="6569747"/>
              </a:xfrm>
              <a:prstGeom prst="rect">
                <a:avLst/>
              </a:prstGeom>
            </p:spPr>
            <p:txBody>
              <a:bodyPr wrap="square">
                <a:spAutoFit/>
              </a:bodyPr>
              <a:lstStyle/>
              <a:p>
                <a:pPr algn="just">
                  <a:spcBef>
                    <a:spcPct val="0"/>
                  </a:spcBef>
                  <a:buFontTx/>
                  <a:buNone/>
                </a:pPr>
                <a:r>
                  <a:rPr lang="en-IN" altLang="en-US" sz="2000" b="1" dirty="0" smtClean="0">
                    <a:solidFill>
                      <a:srgbClr val="FFFF00"/>
                    </a:solidFill>
                    <a:latin typeface="Times New Roman" panose="02020603050405020304" pitchFamily="18" charset="0"/>
                    <a:cs typeface="Times New Roman" panose="02020603050405020304" pitchFamily="18" charset="0"/>
                  </a:rPr>
                  <a:t>Nucleosynthesis </a:t>
                </a:r>
                <a:r>
                  <a:rPr lang="en-IN" altLang="en-US" sz="2000" b="1" dirty="0">
                    <a:solidFill>
                      <a:srgbClr val="FFFF00"/>
                    </a:solidFill>
                    <a:latin typeface="Times New Roman" panose="02020603050405020304" pitchFamily="18" charset="0"/>
                    <a:cs typeface="Times New Roman" panose="02020603050405020304" pitchFamily="18" charset="0"/>
                  </a:rPr>
                  <a:t>in the primitive solar system:</a:t>
                </a:r>
              </a:p>
              <a:p>
                <a:pPr algn="just">
                  <a:spcBef>
                    <a:spcPct val="0"/>
                  </a:spcBef>
                  <a:buFontTx/>
                  <a:buNone/>
                </a:pPr>
                <a:r>
                  <a:rPr lang="en-IN" altLang="en-US" sz="2000" b="1" dirty="0">
                    <a:solidFill>
                      <a:schemeClr val="bg1"/>
                    </a:solidFill>
                    <a:latin typeface="Times New Roman" panose="02020603050405020304" pitchFamily="18" charset="0"/>
                    <a:cs typeface="Times New Roman" panose="02020603050405020304" pitchFamily="18" charset="0"/>
                  </a:rPr>
                  <a:t>           The initiated fusion reaction under intense pressure and high temperature started converting the Hydrogen into Helium, and release huge amount of heat, which alternatively increase the temperature.</a:t>
                </a:r>
              </a:p>
              <a:p>
                <a:pPr algn="just">
                  <a:spcBef>
                    <a:spcPct val="0"/>
                  </a:spcBef>
                  <a:buFontTx/>
                  <a:buNone/>
                </a:pPr>
                <a:endParaRPr lang="en-IN" altLang="en-US" sz="2000" b="1" dirty="0">
                  <a:solidFill>
                    <a:schemeClr val="bg1"/>
                  </a:solidFill>
                  <a:latin typeface="Times New Roman" panose="02020603050405020304" pitchFamily="18" charset="0"/>
                  <a:cs typeface="Times New Roman" panose="02020603050405020304" pitchFamily="18" charset="0"/>
                </a:endParaRPr>
              </a:p>
              <a:p>
                <a:pPr algn="just">
                  <a:spcBef>
                    <a:spcPct val="0"/>
                  </a:spcBef>
                  <a:buFontTx/>
                  <a:buNone/>
                </a:pPr>
                <a:r>
                  <a:rPr lang="en-IN" altLang="en-US" sz="2000" b="1" dirty="0">
                    <a:solidFill>
                      <a:srgbClr val="FFFF00"/>
                    </a:solidFill>
                    <a:latin typeface="Times New Roman" panose="02020603050405020304" pitchFamily="18" charset="0"/>
                    <a:cs typeface="Times New Roman" panose="02020603050405020304" pitchFamily="18" charset="0"/>
                  </a:rPr>
                  <a:t>Gravitational collapse during core formation:</a:t>
                </a:r>
              </a:p>
              <a:p>
                <a:pPr algn="just">
                  <a:spcBef>
                    <a:spcPct val="0"/>
                  </a:spcBef>
                  <a:buFontTx/>
                  <a:buNone/>
                </a:pPr>
                <a:r>
                  <a:rPr lang="en-IN" altLang="en-US" sz="2000" b="1" dirty="0">
                    <a:solidFill>
                      <a:schemeClr val="bg1"/>
                    </a:solidFill>
                    <a:latin typeface="Times New Roman" panose="02020603050405020304" pitchFamily="18" charset="0"/>
                    <a:cs typeface="Times New Roman" panose="02020603050405020304" pitchFamily="18" charset="0"/>
                  </a:rPr>
                  <a:t>            The higher melting point heavier nuclides drain out to the core of the Earth, and self-gravitational collapse took place. This has further heated the Earth. </a:t>
                </a:r>
                <a:endParaRPr lang="en-IN" altLang="en-US" sz="2000" b="1" dirty="0" smtClean="0">
                  <a:solidFill>
                    <a:schemeClr val="bg1"/>
                  </a:solidFill>
                  <a:latin typeface="Times New Roman" panose="02020603050405020304" pitchFamily="18" charset="0"/>
                  <a:cs typeface="Times New Roman" panose="02020603050405020304" pitchFamily="18" charset="0"/>
                </a:endParaRPr>
              </a:p>
              <a:p>
                <a:pPr algn="just">
                  <a:spcBef>
                    <a:spcPct val="0"/>
                  </a:spcBef>
                  <a:buFontTx/>
                  <a:buNone/>
                </a:pPr>
                <a:endParaRPr lang="en-IN" altLang="en-US" sz="2000" b="1" dirty="0">
                  <a:solidFill>
                    <a:schemeClr val="bg1"/>
                  </a:solidFill>
                  <a:latin typeface="Times New Roman" panose="02020603050405020304" pitchFamily="18" charset="0"/>
                  <a:cs typeface="Times New Roman" panose="02020603050405020304" pitchFamily="18" charset="0"/>
                </a:endParaRPr>
              </a:p>
              <a:p>
                <a:pPr algn="just"/>
                <a:r>
                  <a:rPr lang="en-US" sz="2000" b="1" dirty="0">
                    <a:solidFill>
                      <a:srgbClr val="FFFF00"/>
                    </a:solidFill>
                    <a:latin typeface="Times New Roman" panose="02020603050405020304" pitchFamily="18" charset="0"/>
                    <a:cs typeface="Times New Roman" panose="02020603050405020304" pitchFamily="18" charset="0"/>
                  </a:rPr>
                  <a:t>Self-Adiabatic Compression:</a:t>
                </a:r>
              </a:p>
              <a:p>
                <a:pPr algn="just"/>
                <a:r>
                  <a:rPr lang="en-US" sz="2000" b="1" dirty="0">
                    <a:solidFill>
                      <a:srgbClr val="00FF00"/>
                    </a:solidFill>
                    <a:latin typeface="Times New Roman" panose="02020603050405020304" pitchFamily="18" charset="0"/>
                    <a:cs typeface="Times New Roman" panose="02020603050405020304" pitchFamily="18" charset="0"/>
                  </a:rPr>
                  <a:t>                          </a:t>
                </a:r>
                <a:r>
                  <a:rPr lang="en-US" sz="2000" b="1" dirty="0">
                    <a:solidFill>
                      <a:schemeClr val="bg1"/>
                    </a:solidFill>
                    <a:latin typeface="Times New Roman" panose="02020603050405020304" pitchFamily="18" charset="0"/>
                    <a:cs typeface="Times New Roman" panose="02020603050405020304" pitchFamily="18" charset="0"/>
                  </a:rPr>
                  <a:t>During evolution of the solar system, cloud of gas and dust contracted, its rate of rotation speeded up, flattening the cloud into a lens-shaped disk. When the core of the contracting cloud became dense enough, gravitation caused it to collapse upon itself to form a proto-Sun, and subsequently under increasing pressure, the temperature of the system was also increased. The adiabatic temperature gradient can be expressed as:                                        </a:t>
                </a:r>
                <a:r>
                  <a:rPr lang="en-US" sz="2000" b="1" dirty="0">
                    <a:solidFill>
                      <a:srgbClr val="00FF00"/>
                    </a:solidFill>
                    <a:latin typeface="Times New Roman" panose="02020603050405020304" pitchFamily="18" charset="0"/>
                    <a:cs typeface="Times New Roman" panose="02020603050405020304" pitchFamily="18" charset="0"/>
                  </a:rPr>
                  <a:t>(</a:t>
                </a:r>
                <a14:m>
                  <m:oMath xmlns:m="http://schemas.openxmlformats.org/officeDocument/2006/math">
                    <m:sSub>
                      <m:sSubPr>
                        <m:ctrlPr>
                          <a:rPr lang="en-US" sz="2000" b="1" i="1">
                            <a:solidFill>
                              <a:srgbClr val="00FF00"/>
                            </a:solidFill>
                            <a:latin typeface="Cambria Math" panose="02040503050406030204" pitchFamily="18" charset="0"/>
                            <a:cs typeface="Times New Roman" panose="02020603050405020304" pitchFamily="18" charset="0"/>
                          </a:rPr>
                        </m:ctrlPr>
                      </m:sSubPr>
                      <m:e>
                        <m:f>
                          <m:fPr>
                            <m:ctrlPr>
                              <a:rPr lang="en-US" sz="2000" b="1" i="1">
                                <a:solidFill>
                                  <a:srgbClr val="00FF00"/>
                                </a:solidFill>
                                <a:latin typeface="Cambria Math" panose="02040503050406030204" pitchFamily="18" charset="0"/>
                                <a:cs typeface="Times New Roman" panose="02020603050405020304" pitchFamily="18" charset="0"/>
                              </a:rPr>
                            </m:ctrlPr>
                          </m:fPr>
                          <m:num>
                            <m:r>
                              <a:rPr lang="en-US" sz="2000" b="1" i="1">
                                <a:solidFill>
                                  <a:srgbClr val="00FF00"/>
                                </a:solidFill>
                                <a:latin typeface="Cambria Math" panose="02040503050406030204" pitchFamily="18" charset="0"/>
                                <a:ea typeface="Cambria Math" panose="02040503050406030204" pitchFamily="18" charset="0"/>
                                <a:cs typeface="Times New Roman" panose="02020603050405020304" pitchFamily="18" charset="0"/>
                              </a:rPr>
                              <m:t>𝝏</m:t>
                            </m:r>
                            <m:r>
                              <a:rPr lang="en-US" sz="2000" b="1" i="1">
                                <a:solidFill>
                                  <a:srgbClr val="00FF00"/>
                                </a:solidFill>
                                <a:latin typeface="Cambria Math" panose="02040503050406030204" pitchFamily="18" charset="0"/>
                                <a:ea typeface="Cambria Math" panose="02040503050406030204" pitchFamily="18" charset="0"/>
                                <a:cs typeface="Times New Roman" panose="02020603050405020304" pitchFamily="18" charset="0"/>
                              </a:rPr>
                              <m:t>𝑻</m:t>
                            </m:r>
                          </m:num>
                          <m:den>
                            <m:r>
                              <a:rPr lang="en-US" sz="2000" b="1" i="1">
                                <a:solidFill>
                                  <a:srgbClr val="00FF00"/>
                                </a:solidFill>
                                <a:latin typeface="Cambria Math" panose="02040503050406030204" pitchFamily="18" charset="0"/>
                                <a:ea typeface="Cambria Math" panose="02040503050406030204" pitchFamily="18" charset="0"/>
                                <a:cs typeface="Times New Roman" panose="02020603050405020304" pitchFamily="18" charset="0"/>
                              </a:rPr>
                              <m:t>𝝏</m:t>
                            </m:r>
                            <m:r>
                              <a:rPr lang="en-US" sz="2000" b="1" i="1">
                                <a:solidFill>
                                  <a:srgbClr val="00FF00"/>
                                </a:solidFill>
                                <a:latin typeface="Cambria Math" panose="02040503050406030204" pitchFamily="18" charset="0"/>
                                <a:ea typeface="Cambria Math" panose="02040503050406030204" pitchFamily="18" charset="0"/>
                                <a:cs typeface="Times New Roman" panose="02020603050405020304" pitchFamily="18" charset="0"/>
                              </a:rPr>
                              <m:t>𝑷</m:t>
                            </m:r>
                          </m:den>
                        </m:f>
                        <m:r>
                          <a:rPr lang="en-US" sz="2000" b="1" i="1">
                            <a:solidFill>
                              <a:srgbClr val="00FF00"/>
                            </a:solidFill>
                            <a:latin typeface="Cambria Math" panose="02040503050406030204" pitchFamily="18" charset="0"/>
                            <a:cs typeface="Times New Roman" panose="02020603050405020304" pitchFamily="18" charset="0"/>
                          </a:rPr>
                          <m:t>)</m:t>
                        </m:r>
                      </m:e>
                      <m:sub>
                        <m:r>
                          <a:rPr lang="en-US" sz="2000" b="1" i="1">
                            <a:solidFill>
                              <a:srgbClr val="00FF00"/>
                            </a:solidFill>
                            <a:latin typeface="Cambria Math" panose="02040503050406030204" pitchFamily="18" charset="0"/>
                            <a:cs typeface="Times New Roman" panose="02020603050405020304" pitchFamily="18" charset="0"/>
                          </a:rPr>
                          <m:t>𝒂𝒅𝒊𝒃𝒂𝒕𝒊𝒄</m:t>
                        </m:r>
                      </m:sub>
                    </m:sSub>
                    <m:r>
                      <a:rPr lang="en-US" sz="2000" b="1" i="1">
                        <a:solidFill>
                          <a:srgbClr val="00FF00"/>
                        </a:solidFill>
                        <a:latin typeface="Cambria Math" panose="02040503050406030204" pitchFamily="18" charset="0"/>
                        <a:cs typeface="Times New Roman" panose="02020603050405020304" pitchFamily="18" charset="0"/>
                      </a:rPr>
                      <m:t>= </m:t>
                    </m:r>
                    <m:f>
                      <m:fPr>
                        <m:ctrlPr>
                          <a:rPr lang="en-US" sz="2000" b="1" i="1">
                            <a:solidFill>
                              <a:srgbClr val="00FF00"/>
                            </a:solidFill>
                            <a:latin typeface="Cambria Math" panose="02040503050406030204" pitchFamily="18" charset="0"/>
                            <a:cs typeface="Times New Roman" panose="02020603050405020304" pitchFamily="18" charset="0"/>
                          </a:rPr>
                        </m:ctrlPr>
                      </m:fPr>
                      <m:num>
                        <m:r>
                          <a:rPr lang="en-US" sz="2000" b="1" i="1">
                            <a:solidFill>
                              <a:srgbClr val="00FF00"/>
                            </a:solidFill>
                            <a:latin typeface="Cambria Math" panose="02040503050406030204" pitchFamily="18" charset="0"/>
                            <a:cs typeface="Times New Roman" panose="02020603050405020304" pitchFamily="18" charset="0"/>
                          </a:rPr>
                          <m:t>𝑻</m:t>
                        </m:r>
                        <m:r>
                          <a:rPr lang="en-US" sz="2000" b="1" i="1">
                            <a:solidFill>
                              <a:srgbClr val="00FF00"/>
                            </a:solidFill>
                            <a:latin typeface="Cambria Math" panose="02040503050406030204" pitchFamily="18" charset="0"/>
                            <a:ea typeface="Cambria Math" panose="02040503050406030204" pitchFamily="18" charset="0"/>
                            <a:cs typeface="Times New Roman" panose="02020603050405020304" pitchFamily="18" charset="0"/>
                          </a:rPr>
                          <m:t>𝜶</m:t>
                        </m:r>
                      </m:num>
                      <m:den>
                        <m:r>
                          <a:rPr lang="en-US" sz="2000" b="1" i="1">
                            <a:solidFill>
                              <a:srgbClr val="00FF00"/>
                            </a:solidFill>
                            <a:latin typeface="Cambria Math" panose="02040503050406030204" pitchFamily="18" charset="0"/>
                            <a:ea typeface="Cambria Math" panose="02040503050406030204" pitchFamily="18" charset="0"/>
                            <a:cs typeface="Times New Roman" panose="02020603050405020304" pitchFamily="18" charset="0"/>
                          </a:rPr>
                          <m:t>𝝆</m:t>
                        </m:r>
                        <m:sSub>
                          <m:sSubPr>
                            <m:ctrlPr>
                              <a:rPr lang="en-US" sz="2000" b="1" i="1">
                                <a:solidFill>
                                  <a:srgbClr val="00FF00"/>
                                </a:solidFill>
                                <a:latin typeface="Cambria Math" panose="02040503050406030204" pitchFamily="18" charset="0"/>
                                <a:ea typeface="Cambria Math" panose="02040503050406030204" pitchFamily="18" charset="0"/>
                                <a:cs typeface="Times New Roman" panose="02020603050405020304" pitchFamily="18" charset="0"/>
                              </a:rPr>
                            </m:ctrlPr>
                          </m:sSubPr>
                          <m:e>
                            <m:r>
                              <a:rPr lang="en-US" sz="2000" b="1" i="1">
                                <a:solidFill>
                                  <a:srgbClr val="00FF00"/>
                                </a:solidFill>
                                <a:latin typeface="Cambria Math" panose="02040503050406030204" pitchFamily="18" charset="0"/>
                                <a:ea typeface="Cambria Math" panose="02040503050406030204" pitchFamily="18" charset="0"/>
                                <a:cs typeface="Times New Roman" panose="02020603050405020304" pitchFamily="18" charset="0"/>
                              </a:rPr>
                              <m:t>𝑪</m:t>
                            </m:r>
                          </m:e>
                          <m:sub>
                            <m:r>
                              <a:rPr lang="en-US" sz="2000" b="1" i="1">
                                <a:solidFill>
                                  <a:srgbClr val="00FF00"/>
                                </a:solidFill>
                                <a:latin typeface="Cambria Math" panose="02040503050406030204" pitchFamily="18" charset="0"/>
                                <a:ea typeface="Cambria Math" panose="02040503050406030204" pitchFamily="18" charset="0"/>
                                <a:cs typeface="Times New Roman" panose="02020603050405020304" pitchFamily="18" charset="0"/>
                              </a:rPr>
                              <m:t>𝑷</m:t>
                            </m:r>
                          </m:sub>
                        </m:sSub>
                      </m:den>
                    </m:f>
                  </m:oMath>
                </a14:m>
                <a:endParaRPr lang="en-US" sz="2000" b="1" dirty="0">
                  <a:solidFill>
                    <a:schemeClr val="bg1"/>
                  </a:solidFill>
                  <a:latin typeface="Times New Roman" panose="02020603050405020304" pitchFamily="18" charset="0"/>
                  <a:cs typeface="Times New Roman" panose="02020603050405020304" pitchFamily="18" charset="0"/>
                </a:endParaRPr>
              </a:p>
              <a:p>
                <a:pPr algn="just"/>
                <a:r>
                  <a:rPr lang="en-US" sz="2000" b="1" dirty="0">
                    <a:solidFill>
                      <a:schemeClr val="bg1"/>
                    </a:solidFill>
                    <a:latin typeface="Times New Roman" panose="02020603050405020304" pitchFamily="18" charset="0"/>
                    <a:cs typeface="Times New Roman" panose="02020603050405020304" pitchFamily="18" charset="0"/>
                  </a:rPr>
                  <a:t>where </a:t>
                </a:r>
                <a:r>
                  <a:rPr lang="en-US" sz="2000" b="1" dirty="0">
                    <a:solidFill>
                      <a:schemeClr val="bg1"/>
                    </a:solidFill>
                    <a:latin typeface="Times New Roman" panose="02020603050405020304" pitchFamily="18" charset="0"/>
                    <a:cs typeface="Times New Roman" panose="02020603050405020304" pitchFamily="18" charset="0"/>
                    <a:sym typeface="Symbol" panose="05050102010706020507" pitchFamily="18" charset="2"/>
                  </a:rPr>
                  <a:t> is coefficient of volume expansion,  is density of materials at respective depth-level, </a:t>
                </a:r>
                <a:r>
                  <a:rPr lang="en-US" sz="2000" b="1" dirty="0" err="1">
                    <a:solidFill>
                      <a:schemeClr val="bg1"/>
                    </a:solidFill>
                    <a:latin typeface="Times New Roman" panose="02020603050405020304" pitchFamily="18" charset="0"/>
                    <a:cs typeface="Times New Roman" panose="02020603050405020304" pitchFamily="18" charset="0"/>
                    <a:sym typeface="Symbol" panose="05050102010706020507" pitchFamily="18" charset="2"/>
                  </a:rPr>
                  <a:t>Cp</a:t>
                </a:r>
                <a:r>
                  <a:rPr lang="en-US" sz="2000" b="1" dirty="0">
                    <a:solidFill>
                      <a:schemeClr val="bg1"/>
                    </a:solidFill>
                    <a:latin typeface="Times New Roman" panose="02020603050405020304" pitchFamily="18" charset="0"/>
                    <a:cs typeface="Times New Roman" panose="02020603050405020304" pitchFamily="18" charset="0"/>
                    <a:sym typeface="Symbol" panose="05050102010706020507" pitchFamily="18" charset="2"/>
                  </a:rPr>
                  <a:t> is specific-heat at constant pressure.</a:t>
                </a:r>
              </a:p>
              <a:p>
                <a:pPr algn="just"/>
                <a:r>
                  <a:rPr lang="en-US" sz="2000" b="1" dirty="0">
                    <a:solidFill>
                      <a:schemeClr val="bg1"/>
                    </a:solidFill>
                    <a:latin typeface="Times New Roman" panose="02020603050405020304" pitchFamily="18" charset="0"/>
                    <a:cs typeface="Times New Roman" panose="02020603050405020304" pitchFamily="18" charset="0"/>
                    <a:sym typeface="Symbol" panose="05050102010706020507" pitchFamily="18" charset="2"/>
                  </a:rPr>
                  <a:t>To get a very rough estimate of the magnitude of this effect, we can estimated values of the quantities as:</a:t>
                </a:r>
              </a:p>
              <a:p>
                <a:pPr algn="just"/>
                <a14:m>
                  <m:oMath xmlns:m="http://schemas.openxmlformats.org/officeDocument/2006/math">
                    <m:r>
                      <a:rPr lang="en-US" sz="2000" b="1" i="1">
                        <a:solidFill>
                          <a:srgbClr val="00FF00"/>
                        </a:solidFill>
                        <a:latin typeface="Cambria Math" panose="02040503050406030204" pitchFamily="18" charset="0"/>
                        <a:ea typeface="Cambria Math" panose="02040503050406030204" pitchFamily="18" charset="0"/>
                        <a:cs typeface="Times New Roman" panose="02020603050405020304" pitchFamily="18" charset="0"/>
                        <a:sym typeface="Symbol" panose="05050102010706020507" pitchFamily="18" charset="2"/>
                      </a:rPr>
                      <m:t>𝜶</m:t>
                    </m:r>
                    <m:r>
                      <a:rPr lang="en-US" sz="2000" b="1" i="1">
                        <a:solidFill>
                          <a:srgbClr val="00FF00"/>
                        </a:solidFill>
                        <a:latin typeface="Cambria Math" panose="02040503050406030204" pitchFamily="18" charset="0"/>
                        <a:ea typeface="Cambria Math" panose="02040503050406030204" pitchFamily="18" charset="0"/>
                        <a:cs typeface="Times New Roman" panose="02020603050405020304" pitchFamily="18" charset="0"/>
                        <a:sym typeface="Symbol" panose="05050102010706020507" pitchFamily="18" charset="2"/>
                      </a:rPr>
                      <m:t>=</m:t>
                    </m:r>
                    <m:r>
                      <a:rPr lang="en-US" sz="2000" b="1" i="1">
                        <a:solidFill>
                          <a:srgbClr val="00FF00"/>
                        </a:solidFill>
                        <a:latin typeface="Cambria Math" panose="02040503050406030204" pitchFamily="18" charset="0"/>
                        <a:ea typeface="Cambria Math" panose="02040503050406030204" pitchFamily="18" charset="0"/>
                        <a:cs typeface="Times New Roman" panose="02020603050405020304" pitchFamily="18" charset="0"/>
                        <a:sym typeface="Symbol" panose="05050102010706020507" pitchFamily="18" charset="2"/>
                      </a:rPr>
                      <m:t>𝟐</m:t>
                    </m:r>
                    <m:r>
                      <a:rPr lang="en-US" sz="2000" b="1" i="1">
                        <a:solidFill>
                          <a:srgbClr val="00FF00"/>
                        </a:solidFill>
                        <a:latin typeface="Cambria Math" panose="02040503050406030204" pitchFamily="18" charset="0"/>
                        <a:ea typeface="Cambria Math" panose="02040503050406030204" pitchFamily="18" charset="0"/>
                        <a:cs typeface="Times New Roman" panose="02020603050405020304" pitchFamily="18" charset="0"/>
                        <a:sym typeface="Symbol" panose="05050102010706020507" pitchFamily="18" charset="2"/>
                      </a:rPr>
                      <m:t>×</m:t>
                    </m:r>
                    <m:sSup>
                      <m:sSupPr>
                        <m:ctrlPr>
                          <a:rPr lang="en-US" sz="2000" b="1" i="1">
                            <a:solidFill>
                              <a:srgbClr val="00FF00"/>
                            </a:solidFill>
                            <a:latin typeface="Cambria Math" panose="02040503050406030204" pitchFamily="18" charset="0"/>
                            <a:ea typeface="Cambria Math" panose="02040503050406030204" pitchFamily="18" charset="0"/>
                            <a:cs typeface="Times New Roman" panose="02020603050405020304" pitchFamily="18" charset="0"/>
                            <a:sym typeface="Symbol" panose="05050102010706020507" pitchFamily="18" charset="2"/>
                          </a:rPr>
                        </m:ctrlPr>
                      </m:sSupPr>
                      <m:e>
                        <m:r>
                          <a:rPr lang="en-US" sz="2000" b="1" i="1">
                            <a:solidFill>
                              <a:srgbClr val="00FF00"/>
                            </a:solidFill>
                            <a:latin typeface="Cambria Math" panose="02040503050406030204" pitchFamily="18" charset="0"/>
                            <a:ea typeface="Cambria Math" panose="02040503050406030204" pitchFamily="18" charset="0"/>
                            <a:cs typeface="Times New Roman" panose="02020603050405020304" pitchFamily="18" charset="0"/>
                            <a:sym typeface="Symbol" panose="05050102010706020507" pitchFamily="18" charset="2"/>
                          </a:rPr>
                          <m:t>𝟏𝟎</m:t>
                        </m:r>
                      </m:e>
                      <m:sup>
                        <m:r>
                          <a:rPr lang="en-US" sz="2000" b="1" i="1">
                            <a:solidFill>
                              <a:srgbClr val="00FF00"/>
                            </a:solidFill>
                            <a:latin typeface="Cambria Math" panose="02040503050406030204" pitchFamily="18" charset="0"/>
                            <a:ea typeface="Cambria Math" panose="02040503050406030204" pitchFamily="18" charset="0"/>
                            <a:cs typeface="Times New Roman" panose="02020603050405020304" pitchFamily="18" charset="0"/>
                            <a:sym typeface="Symbol" panose="05050102010706020507" pitchFamily="18" charset="2"/>
                          </a:rPr>
                          <m:t>−</m:t>
                        </m:r>
                        <m:r>
                          <a:rPr lang="en-US" sz="2000" b="1" i="1">
                            <a:solidFill>
                              <a:srgbClr val="00FF00"/>
                            </a:solidFill>
                            <a:latin typeface="Cambria Math" panose="02040503050406030204" pitchFamily="18" charset="0"/>
                            <a:ea typeface="Cambria Math" panose="02040503050406030204" pitchFamily="18" charset="0"/>
                            <a:cs typeface="Times New Roman" panose="02020603050405020304" pitchFamily="18" charset="0"/>
                            <a:sym typeface="Symbol" panose="05050102010706020507" pitchFamily="18" charset="2"/>
                          </a:rPr>
                          <m:t>𝟓</m:t>
                        </m:r>
                      </m:sup>
                    </m:sSup>
                    <m:r>
                      <a:rPr lang="en-US" sz="2000" b="1" i="1">
                        <a:solidFill>
                          <a:srgbClr val="00FF00"/>
                        </a:solidFill>
                        <a:latin typeface="Cambria Math" panose="02040503050406030204" pitchFamily="18" charset="0"/>
                        <a:ea typeface="Cambria Math" panose="02040503050406030204" pitchFamily="18" charset="0"/>
                        <a:cs typeface="Times New Roman" panose="02020603050405020304" pitchFamily="18" charset="0"/>
                        <a:sym typeface="Symbol" panose="05050102010706020507" pitchFamily="18" charset="2"/>
                      </a:rPr>
                      <m:t>/℃</m:t>
                    </m:r>
                  </m:oMath>
                </a14:m>
                <a:r>
                  <a:rPr lang="en-US" sz="2000" b="1" dirty="0">
                    <a:solidFill>
                      <a:srgbClr val="00FF00"/>
                    </a:solidFill>
                    <a:latin typeface="Times New Roman" panose="02020603050405020304" pitchFamily="18" charset="0"/>
                    <a:cs typeface="Times New Roman" panose="02020603050405020304" pitchFamily="18" charset="0"/>
                    <a:sym typeface="Symbol" panose="05050102010706020507" pitchFamily="18" charset="2"/>
                  </a:rPr>
                  <a:t>, T = 750K,  = 4.0 gm/cc and </a:t>
                </a:r>
                <a:r>
                  <a:rPr lang="en-US" sz="2000" b="1" dirty="0" err="1">
                    <a:solidFill>
                      <a:srgbClr val="00FF00"/>
                    </a:solidFill>
                    <a:latin typeface="Times New Roman" panose="02020603050405020304" pitchFamily="18" charset="0"/>
                    <a:cs typeface="Times New Roman" panose="02020603050405020304" pitchFamily="18" charset="0"/>
                    <a:sym typeface="Symbol" panose="05050102010706020507" pitchFamily="18" charset="2"/>
                  </a:rPr>
                  <a:t>Cp</a:t>
                </a:r>
                <a:r>
                  <a:rPr lang="en-US" sz="2000" b="1" dirty="0">
                    <a:solidFill>
                      <a:srgbClr val="00FF00"/>
                    </a:solidFill>
                    <a:latin typeface="Times New Roman" panose="02020603050405020304" pitchFamily="18" charset="0"/>
                    <a:cs typeface="Times New Roman" panose="02020603050405020304" pitchFamily="18" charset="0"/>
                    <a:sym typeface="Symbol" panose="05050102010706020507" pitchFamily="18" charset="2"/>
                  </a:rPr>
                  <a:t> = 0.3cal/(gm-°C). Substituting these values, we get </a:t>
                </a:r>
                <a14:m>
                  <m:oMath xmlns:m="http://schemas.openxmlformats.org/officeDocument/2006/math">
                    <m:f>
                      <m:fPr>
                        <m:ctrlPr>
                          <a:rPr lang="en-US" sz="2000" b="1" i="1">
                            <a:solidFill>
                              <a:srgbClr val="00FF00"/>
                            </a:solidFill>
                            <a:latin typeface="Cambria Math" panose="02040503050406030204" pitchFamily="18" charset="0"/>
                            <a:cs typeface="Times New Roman" panose="02020603050405020304" pitchFamily="18" charset="0"/>
                            <a:sym typeface="Symbol" panose="05050102010706020507" pitchFamily="18" charset="2"/>
                          </a:rPr>
                        </m:ctrlPr>
                      </m:fPr>
                      <m:num>
                        <m:r>
                          <a:rPr lang="en-US" sz="2000" b="1" i="1">
                            <a:solidFill>
                              <a:srgbClr val="00FF00"/>
                            </a:solidFill>
                            <a:latin typeface="Cambria Math" panose="02040503050406030204" pitchFamily="18" charset="0"/>
                            <a:ea typeface="Cambria Math" panose="02040503050406030204" pitchFamily="18" charset="0"/>
                            <a:cs typeface="Times New Roman" panose="02020603050405020304" pitchFamily="18" charset="0"/>
                            <a:sym typeface="Symbol" panose="05050102010706020507" pitchFamily="18" charset="2"/>
                          </a:rPr>
                          <m:t>𝝏</m:t>
                        </m:r>
                        <m:r>
                          <a:rPr lang="en-US" sz="2000" b="1" i="1">
                            <a:solidFill>
                              <a:srgbClr val="00FF00"/>
                            </a:solidFill>
                            <a:latin typeface="Cambria Math" panose="02040503050406030204" pitchFamily="18" charset="0"/>
                            <a:ea typeface="Cambria Math" panose="02040503050406030204" pitchFamily="18" charset="0"/>
                            <a:cs typeface="Times New Roman" panose="02020603050405020304" pitchFamily="18" charset="0"/>
                            <a:sym typeface="Symbol" panose="05050102010706020507" pitchFamily="18" charset="2"/>
                          </a:rPr>
                          <m:t>𝑻</m:t>
                        </m:r>
                      </m:num>
                      <m:den>
                        <m:r>
                          <a:rPr lang="en-US" sz="2000" b="1" i="1">
                            <a:solidFill>
                              <a:srgbClr val="00FF00"/>
                            </a:solidFill>
                            <a:latin typeface="Cambria Math" panose="02040503050406030204" pitchFamily="18" charset="0"/>
                            <a:ea typeface="Cambria Math" panose="02040503050406030204" pitchFamily="18" charset="0"/>
                            <a:cs typeface="Times New Roman" panose="02020603050405020304" pitchFamily="18" charset="0"/>
                            <a:sym typeface="Symbol" panose="05050102010706020507" pitchFamily="18" charset="2"/>
                          </a:rPr>
                          <m:t>𝝏</m:t>
                        </m:r>
                        <m:r>
                          <a:rPr lang="en-US" sz="2000" b="1" i="1">
                            <a:solidFill>
                              <a:srgbClr val="00FF00"/>
                            </a:solidFill>
                            <a:latin typeface="Cambria Math" panose="02040503050406030204" pitchFamily="18" charset="0"/>
                            <a:ea typeface="Cambria Math" panose="02040503050406030204" pitchFamily="18" charset="0"/>
                            <a:cs typeface="Times New Roman" panose="02020603050405020304" pitchFamily="18" charset="0"/>
                            <a:sym typeface="Symbol" panose="05050102010706020507" pitchFamily="18" charset="2"/>
                          </a:rPr>
                          <m:t>𝑷</m:t>
                        </m:r>
                      </m:den>
                    </m:f>
                    <m:r>
                      <a:rPr lang="en-US" sz="2000" b="1" i="1">
                        <a:solidFill>
                          <a:srgbClr val="00FF00"/>
                        </a:solidFill>
                        <a:latin typeface="Cambria Math" panose="02040503050406030204" pitchFamily="18" charset="0"/>
                        <a:cs typeface="Times New Roman" panose="02020603050405020304" pitchFamily="18" charset="0"/>
                        <a:sym typeface="Symbol" panose="05050102010706020507" pitchFamily="18" charset="2"/>
                      </a:rPr>
                      <m:t>=</m:t>
                    </m:r>
                    <m:r>
                      <a:rPr lang="en-US" sz="2000" b="1" i="1">
                        <a:solidFill>
                          <a:srgbClr val="00FF00"/>
                        </a:solidFill>
                        <a:latin typeface="Cambria Math" panose="02040503050406030204" pitchFamily="18" charset="0"/>
                        <a:cs typeface="Times New Roman" panose="02020603050405020304" pitchFamily="18" charset="0"/>
                        <a:sym typeface="Symbol" panose="05050102010706020507" pitchFamily="18" charset="2"/>
                      </a:rPr>
                      <m:t>𝟎</m:t>
                    </m:r>
                    <m:r>
                      <a:rPr lang="en-US" sz="2000" b="1" i="1">
                        <a:solidFill>
                          <a:srgbClr val="00FF00"/>
                        </a:solidFill>
                        <a:latin typeface="Cambria Math" panose="02040503050406030204" pitchFamily="18" charset="0"/>
                        <a:cs typeface="Times New Roman" panose="02020603050405020304" pitchFamily="18" charset="0"/>
                        <a:sym typeface="Symbol" panose="05050102010706020507" pitchFamily="18" charset="2"/>
                      </a:rPr>
                      <m:t>.</m:t>
                    </m:r>
                    <m:r>
                      <a:rPr lang="en-US" sz="2000" b="1" i="1">
                        <a:solidFill>
                          <a:srgbClr val="00FF00"/>
                        </a:solidFill>
                        <a:latin typeface="Cambria Math" panose="02040503050406030204" pitchFamily="18" charset="0"/>
                        <a:cs typeface="Times New Roman" panose="02020603050405020304" pitchFamily="18" charset="0"/>
                        <a:sym typeface="Symbol" panose="05050102010706020507" pitchFamily="18" charset="2"/>
                      </a:rPr>
                      <m:t>𝟑</m:t>
                    </m:r>
                    <m:r>
                      <a:rPr lang="en-US" sz="2000" b="1" i="1">
                        <a:solidFill>
                          <a:srgbClr val="00FF00"/>
                        </a:solidFill>
                        <a:latin typeface="Cambria Math" panose="02040503050406030204" pitchFamily="18" charset="0"/>
                        <a:ea typeface="Cambria Math" panose="02040503050406030204" pitchFamily="18" charset="0"/>
                        <a:cs typeface="Times New Roman" panose="02020603050405020304" pitchFamily="18" charset="0"/>
                        <a:sym typeface="Symbol" panose="05050102010706020507" pitchFamily="18" charset="2"/>
                      </a:rPr>
                      <m:t>℃/</m:t>
                    </m:r>
                    <m:r>
                      <a:rPr lang="en-US" sz="2000" b="1" i="1">
                        <a:solidFill>
                          <a:srgbClr val="00FF00"/>
                        </a:solidFill>
                        <a:latin typeface="Cambria Math" panose="02040503050406030204" pitchFamily="18" charset="0"/>
                        <a:ea typeface="Cambria Math" panose="02040503050406030204" pitchFamily="18" charset="0"/>
                        <a:cs typeface="Times New Roman" panose="02020603050405020304" pitchFamily="18" charset="0"/>
                        <a:sym typeface="Symbol" panose="05050102010706020507" pitchFamily="18" charset="2"/>
                      </a:rPr>
                      <m:t>𝒌𝒃𝒂𝒓</m:t>
                    </m:r>
                  </m:oMath>
                </a14:m>
                <a:r>
                  <a:rPr lang="en-US" sz="2000" b="1" dirty="0">
                    <a:solidFill>
                      <a:srgbClr val="00FF00"/>
                    </a:solidFill>
                    <a:latin typeface="Times New Roman" panose="02020603050405020304" pitchFamily="18" charset="0"/>
                    <a:cs typeface="Times New Roman" panose="02020603050405020304" pitchFamily="18" charset="0"/>
                    <a:sym typeface="Symbol" panose="05050102010706020507" pitchFamily="18" charset="2"/>
                  </a:rPr>
                  <a:t>. </a:t>
                </a:r>
                <a:r>
                  <a:rPr lang="en-US" sz="2000" b="1" dirty="0">
                    <a:solidFill>
                      <a:schemeClr val="bg1"/>
                    </a:solidFill>
                    <a:latin typeface="Times New Roman" panose="02020603050405020304" pitchFamily="18" charset="0"/>
                    <a:cs typeface="Times New Roman" panose="02020603050405020304" pitchFamily="18" charset="0"/>
                    <a:sym typeface="Symbol" panose="05050102010706020507" pitchFamily="18" charset="2"/>
                  </a:rPr>
                  <a:t>An approximate amount of temperature of 900°C was increased at the center, if the pressure was increased to </a:t>
                </a:r>
                <a:r>
                  <a:rPr lang="en-US" sz="2000" b="1" dirty="0">
                    <a:solidFill>
                      <a:srgbClr val="00FF00"/>
                    </a:solidFill>
                    <a:latin typeface="Times New Roman" panose="02020603050405020304" pitchFamily="18" charset="0"/>
                    <a:cs typeface="Times New Roman" panose="02020603050405020304" pitchFamily="18" charset="0"/>
                    <a:sym typeface="Symbol" panose="05050102010706020507" pitchFamily="18" charset="2"/>
                  </a:rPr>
                  <a:t>3000 </a:t>
                </a:r>
                <a:r>
                  <a:rPr lang="en-US" sz="2000" b="1" dirty="0" err="1">
                    <a:solidFill>
                      <a:srgbClr val="00FF00"/>
                    </a:solidFill>
                    <a:latin typeface="Times New Roman" panose="02020603050405020304" pitchFamily="18" charset="0"/>
                    <a:cs typeface="Times New Roman" panose="02020603050405020304" pitchFamily="18" charset="0"/>
                    <a:sym typeface="Symbol" panose="05050102010706020507" pitchFamily="18" charset="2"/>
                  </a:rPr>
                  <a:t>kbar</a:t>
                </a:r>
                <a:r>
                  <a:rPr lang="en-US" sz="2000" b="1" dirty="0" smtClean="0">
                    <a:solidFill>
                      <a:schemeClr val="bg1"/>
                    </a:solidFill>
                    <a:latin typeface="Times New Roman" panose="02020603050405020304" pitchFamily="18" charset="0"/>
                    <a:cs typeface="Times New Roman" panose="02020603050405020304" pitchFamily="18" charset="0"/>
                    <a:sym typeface="Symbol" panose="05050102010706020507" pitchFamily="18" charset="2"/>
                  </a:rPr>
                  <a:t>.</a:t>
                </a:r>
                <a:endParaRPr lang="en-IN" altLang="en-US" sz="2000" b="1" dirty="0">
                  <a:solidFill>
                    <a:schemeClr val="bg1"/>
                  </a:solidFill>
                  <a:latin typeface="Times New Roman" panose="02020603050405020304" pitchFamily="18" charset="0"/>
                  <a:cs typeface="Times New Roman" panose="02020603050405020304" pitchFamily="18" charset="0"/>
                </a:endParaRPr>
              </a:p>
            </p:txBody>
          </p:sp>
        </mc:Choice>
        <mc:Fallback xmlns="">
          <p:sp>
            <p:nvSpPr>
              <p:cNvPr id="2" name="Rectangle 1"/>
              <p:cNvSpPr>
                <a:spLocks noRot="1" noChangeAspect="1" noMove="1" noResize="1" noEditPoints="1" noAdjustHandles="1" noChangeArrowheads="1" noChangeShapeType="1" noTextEdit="1"/>
              </p:cNvSpPr>
              <p:nvPr/>
            </p:nvSpPr>
            <p:spPr>
              <a:xfrm>
                <a:off x="214576" y="115344"/>
                <a:ext cx="11661169" cy="6569747"/>
              </a:xfrm>
              <a:prstGeom prst="rect">
                <a:avLst/>
              </a:prstGeom>
              <a:blipFill rotWithShape="0">
                <a:blip r:embed="rId2"/>
                <a:stretch>
                  <a:fillRect l="-523" t="-557" r="-575" b="-742"/>
                </a:stretch>
              </a:blipFill>
            </p:spPr>
            <p:txBody>
              <a:bodyPr/>
              <a:lstStyle/>
              <a:p>
                <a:r>
                  <a:rPr lang="en-IN">
                    <a:noFill/>
                  </a:rPr>
                  <a:t> </a:t>
                </a:r>
              </a:p>
            </p:txBody>
          </p:sp>
        </mc:Fallback>
      </mc:AlternateContent>
    </p:spTree>
    <p:extLst>
      <p:ext uri="{BB962C8B-B14F-4D97-AF65-F5344CB8AC3E}">
        <p14:creationId xmlns:p14="http://schemas.microsoft.com/office/powerpoint/2010/main" val="35072433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242209" y="123290"/>
            <a:ext cx="11686088" cy="2400657"/>
          </a:xfrm>
          <a:prstGeom prst="rect">
            <a:avLst/>
          </a:prstGeom>
          <a:noFill/>
        </p:spPr>
        <p:txBody>
          <a:bodyPr wrap="square" rtlCol="0">
            <a:spAutoFit/>
          </a:bodyPr>
          <a:lstStyle/>
          <a:p>
            <a:pPr algn="just"/>
            <a:endParaRPr lang="en-US" sz="2000" b="1" dirty="0">
              <a:solidFill>
                <a:srgbClr val="FFFF00"/>
              </a:solidFill>
              <a:latin typeface="Times New Roman" panose="02020603050405020304" pitchFamily="18" charset="0"/>
              <a:cs typeface="Times New Roman" panose="02020603050405020304" pitchFamily="18" charset="0"/>
              <a:sym typeface="Symbol" panose="05050102010706020507" pitchFamily="18" charset="2"/>
            </a:endParaRPr>
          </a:p>
          <a:p>
            <a:pPr algn="just">
              <a:lnSpc>
                <a:spcPts val="2600"/>
              </a:lnSpc>
              <a:spcBef>
                <a:spcPct val="0"/>
              </a:spcBef>
              <a:buFontTx/>
              <a:buNone/>
            </a:pPr>
            <a:r>
              <a:rPr lang="en-IN" altLang="en-US" sz="2000" b="1" dirty="0">
                <a:solidFill>
                  <a:srgbClr val="FFFF00"/>
                </a:solidFill>
                <a:latin typeface="Times New Roman" panose="02020603050405020304" pitchFamily="18" charset="0"/>
                <a:cs typeface="Times New Roman" panose="02020603050405020304" pitchFamily="18" charset="0"/>
              </a:rPr>
              <a:t>Consequences of Tidal Friction:</a:t>
            </a:r>
          </a:p>
          <a:p>
            <a:pPr algn="just">
              <a:lnSpc>
                <a:spcPts val="2600"/>
              </a:lnSpc>
              <a:spcBef>
                <a:spcPct val="0"/>
              </a:spcBef>
              <a:buFontTx/>
              <a:buNone/>
            </a:pPr>
            <a:r>
              <a:rPr lang="en-IN" altLang="en-US" sz="2000" b="1" dirty="0">
                <a:solidFill>
                  <a:schemeClr val="bg1"/>
                </a:solidFill>
                <a:latin typeface="Times New Roman" panose="02020603050405020304" pitchFamily="18" charset="0"/>
                <a:cs typeface="Times New Roman" panose="02020603050405020304" pitchFamily="18" charset="0"/>
              </a:rPr>
              <a:t>The ocean tides are not the only effect of these tidal forces.  The solid body of the Earth also bulges slightly in this way.  The daily flexing of the Earth (both solid body and sloshing of the oceans) cause loss of energy of the Earth's rotation, due to friction.  This energy goes into heat, increasing the Earth's internal temperature.  The loss of rotational energy means that the Earth is slowing down in its rotation rate, currently by about 0.002 seconds per century</a:t>
            </a:r>
            <a:r>
              <a:rPr lang="en-IN" altLang="en-US" sz="2000" b="1" dirty="0" smtClean="0">
                <a:solidFill>
                  <a:schemeClr val="bg1"/>
                </a:solidFill>
                <a:latin typeface="Times New Roman" panose="02020603050405020304" pitchFamily="18" charset="0"/>
                <a:cs typeface="Times New Roman" panose="02020603050405020304" pitchFamily="18" charset="0"/>
              </a:rPr>
              <a:t>.</a:t>
            </a:r>
            <a:endParaRPr lang="en-IN" sz="2000" b="1" dirty="0">
              <a:solidFill>
                <a:srgbClr val="00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911018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TotalTime>
  <Words>340</Words>
  <Application>Microsoft Office PowerPoint</Application>
  <PresentationFormat>Widescreen</PresentationFormat>
  <Paragraphs>39</Paragraphs>
  <Slides>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Arial</vt:lpstr>
      <vt:lpstr>Calibri</vt:lpstr>
      <vt:lpstr>Calibri Light</vt:lpstr>
      <vt:lpstr>Cambria Math</vt:lpstr>
      <vt:lpstr>Symbol</vt:lpstr>
      <vt:lpstr>Times New Roman</vt:lpstr>
      <vt:lpstr>Office Theme</vt:lpstr>
      <vt:lpstr>PowerPoint Presentation</vt:lpstr>
      <vt:lpstr>PowerPoint Presentation</vt:lpstr>
      <vt:lpstr>PowerPoint Presentation</vt:lpstr>
      <vt:lpstr>PowerPoint Presentation</vt:lpstr>
      <vt:lpstr>PowerPoint Presentation</vt:lpstr>
    </vt:vector>
  </TitlesOfParts>
  <Company>Dynabook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91943</dc:creator>
  <cp:lastModifiedBy>91943</cp:lastModifiedBy>
  <cp:revision>48</cp:revision>
  <dcterms:created xsi:type="dcterms:W3CDTF">2024-08-04T05:14:58Z</dcterms:created>
  <dcterms:modified xsi:type="dcterms:W3CDTF">2024-08-05T05:47:31Z</dcterms:modified>
</cp:coreProperties>
</file>