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5" r:id="rId4"/>
    <p:sldId id="257" r:id="rId5"/>
    <p:sldId id="256" r:id="rId6"/>
    <p:sldId id="258" r:id="rId7"/>
    <p:sldId id="259" r:id="rId8"/>
    <p:sldId id="263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8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040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5284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146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3600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906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2542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9284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157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904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265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56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A38F2-1BAF-42B7-A584-6A289A9F0C12}" type="datetimeFigureOut">
              <a:rPr lang="en-IN" smtClean="0"/>
              <a:t>05-11-2024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C97DD-19D7-45E2-831A-B03990D2A5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66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80963"/>
            <a:ext cx="4660817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6658096" y="95251"/>
            <a:ext cx="4262152" cy="6555641"/>
          </a:xfrm>
          <a:prstGeom prst="rect">
            <a:avLst/>
          </a:prstGeom>
          <a:blipFill rotWithShape="0">
            <a:blip r:embed="rId3"/>
            <a:stretch>
              <a:fillRect l="-1508" t="-558" r="-1357" b="-744"/>
            </a:stretch>
          </a:blipFill>
        </p:spPr>
        <p:txBody>
          <a:bodyPr/>
          <a:lstStyle/>
          <a:p>
            <a:pPr>
              <a:defRPr/>
            </a:pPr>
            <a:r>
              <a:rPr lang="en-IN">
                <a:noFill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877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" r="15509" b="59789"/>
          <a:stretch/>
        </p:blipFill>
        <p:spPr>
          <a:xfrm>
            <a:off x="360687" y="435429"/>
            <a:ext cx="11583894" cy="576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4" r="2833"/>
          <a:stretch/>
        </p:blipFill>
        <p:spPr>
          <a:xfrm>
            <a:off x="444114" y="546538"/>
            <a:ext cx="11449221" cy="5926834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 flipV="1">
            <a:off x="8538882" y="161365"/>
            <a:ext cx="53789" cy="180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602506" y="1963271"/>
            <a:ext cx="2017059" cy="134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22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1704164" y="70421"/>
            <a:ext cx="10317007" cy="6682470"/>
            <a:chOff x="184726" y="-129271"/>
            <a:chExt cx="8822572" cy="6682470"/>
          </a:xfrm>
        </p:grpSpPr>
        <p:pic>
          <p:nvPicPr>
            <p:cNvPr id="819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4" r="2863" b="4651"/>
            <a:stretch>
              <a:fillRect/>
            </a:stretch>
          </p:blipFill>
          <p:spPr bwMode="auto">
            <a:xfrm>
              <a:off x="184726" y="-1"/>
              <a:ext cx="4875213" cy="65532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96" name="Rectangle 2"/>
            <p:cNvSpPr>
              <a:spLocks noChangeArrowheads="1"/>
            </p:cNvSpPr>
            <p:nvPr/>
          </p:nvSpPr>
          <p:spPr bwMode="auto">
            <a:xfrm>
              <a:off x="5103812" y="-129271"/>
              <a:ext cx="3903486" cy="652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spcBef>
                  <a:spcPct val="0"/>
                </a:spcBef>
                <a:buFontTx/>
                <a:buNone/>
              </a:pPr>
              <a:r>
                <a:rPr lang="en-IN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(a) A three-plate model on a flat planet. Plate A is unshaded. The western boundary of plate B is a ridge from which seafloor spreads at a half-rate of 2-cm/yr. The boundary between plates A and C is a transform fault with relative motion of 3-cm/yr. (b) Relative velocity vectors for the plates shown in (a).</a:t>
              </a:r>
            </a:p>
            <a:p>
              <a:pPr algn="just">
                <a:spcBef>
                  <a:spcPct val="0"/>
                </a:spcBef>
                <a:buFontTx/>
                <a:buNone/>
              </a:pPr>
              <a:r>
                <a:rPr lang="en-IN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(c) The stable solution to the model in (a): the northern boundary of plate B is a transform fault with a 4-cm/</a:t>
              </a:r>
              <a:r>
                <a:rPr lang="en-IN" altLang="en-US" sz="22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yr</a:t>
              </a:r>
              <a:r>
                <a:rPr lang="en-IN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slip rate, and the boundary between plates B and C is a subduction zone with an oblique subduction rate of 5-cm/yr. (d) Vector addition to determine the velocity of plate B with respect to plate C, </a:t>
              </a:r>
              <a:r>
                <a:rPr lang="en-IN" alt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IN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IN" alt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IN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2" name="TextBox 1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28600" y="3244334"/>
              <a:ext cx="2393732" cy="338554"/>
            </a:xfrm>
            <a:prstGeom prst="rect">
              <a:avLst/>
            </a:prstGeom>
            <a:blipFill rotWithShape="0">
              <a:blip r:embed="rId3"/>
              <a:stretch>
                <a:fillRect r="-510" b="-17857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IN" sz="2200">
                  <a:noFill/>
                </a:rPr>
                <a:t> </a:t>
              </a:r>
            </a:p>
          </p:txBody>
        </p:sp>
        <p:sp>
          <p:nvSpPr>
            <p:cNvPr id="5" name="TextBox 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666206" y="3502131"/>
              <a:ext cx="2393732" cy="338554"/>
            </a:xfrm>
            <a:prstGeom prst="rect">
              <a:avLst/>
            </a:prstGeom>
            <a:blipFill rotWithShape="0">
              <a:blip r:embed="rId4"/>
              <a:stretch>
                <a:fillRect r="-509" b="-17857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IN" sz="2200">
                  <a:noFill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90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63257" y="586630"/>
            <a:ext cx="52111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lphaLcParenBoth"/>
            </a:pP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three-plate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on 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flat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Plate A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unshaded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western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boundary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plate B is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ridge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spreading at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half-rate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2.0 cm/yr. The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boundary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plates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 is 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subduction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plate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overriding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A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6.0 cm/yr.</a:t>
            </a:r>
          </a:p>
          <a:p>
            <a:pPr marL="342900" indent="-342900" algn="just">
              <a:buAutoNum type="alphaLcParenBoth"/>
            </a:pPr>
            <a:endParaRPr lang="en-IN" sz="2000" b="1" dirty="0">
              <a:solidFill>
                <a:schemeClr val="bg1"/>
              </a:solidFill>
              <a:latin typeface="Univers"/>
            </a:endParaRPr>
          </a:p>
          <a:p>
            <a:pPr marL="342900" indent="-342900" algn="just">
              <a:buAutoNum type="alphaLcParenBoth"/>
            </a:pP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velocity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vectors for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plates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shown in (a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 indent="-342900" algn="just">
              <a:buAutoNum type="alphaLcParenBoth"/>
            </a:pPr>
            <a:endParaRPr lang="en-US" sz="2000" b="1" dirty="0">
              <a:solidFill>
                <a:schemeClr val="bg1"/>
              </a:solidFill>
              <a:latin typeface="Univers"/>
            </a:endParaRPr>
          </a:p>
          <a:p>
            <a:pPr marL="342900" indent="-342900" algn="just">
              <a:buAutoNum type="alphaLcParenBoth"/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to the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in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(a): the northern and</a:t>
            </a:r>
          </a:p>
          <a:p>
            <a:pPr algn="just"/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southern boundaries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plate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are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 faults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the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eastern boundary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subduction zone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plate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overriding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B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10 cm/yr.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(d)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Vector addition </a:t>
            </a:r>
            <a:r>
              <a:rPr lang="en-I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determine </a:t>
            </a:r>
            <a:r>
              <a:rPr lang="en-IN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velocity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plate B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respect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plate C,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b="1" dirty="0">
                <a:solidFill>
                  <a:schemeClr val="bg1"/>
                </a:solidFill>
                <a:latin typeface="Univers"/>
              </a:rPr>
              <a:t>.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088" y="197747"/>
            <a:ext cx="4717273" cy="6535242"/>
          </a:xfrm>
          <a:prstGeom prst="rect">
            <a:avLst/>
          </a:prstGeom>
          <a:ln w="254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8366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104" t="1627" r="7291" b="1449"/>
          <a:stretch/>
        </p:blipFill>
        <p:spPr>
          <a:xfrm>
            <a:off x="476517" y="167425"/>
            <a:ext cx="3499965" cy="645231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24259" y="167425"/>
            <a:ext cx="9491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 Schematic of a ridge–ridge–ridge (RRR) triple junction of plates A, B, and C. (b) Vector velocities for relative motion between the plates.</a:t>
            </a:r>
            <a:endParaRPr lang="en-IN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100376" y="953780"/>
                <a:ext cx="7791719" cy="55980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 a specific example let us consider the ridge– ridge–ridge (RRR) triple junction illustrated in the Figure. The ridge between plates A and B lies in the north-south direction (an azimuth with respect to the triple junction of 0°). Since the relative velocity across a ridge is perpendicular to the ridge, the vector velocity of plate B relative to plate A,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𝑩𝑨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has an azimuth, measured clockwise from north,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N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𝟗𝟎</m:t>
                        </m:r>
                      </m:e>
                      <m:sup>
                        <m:r>
                          <a:rPr lang="en-IN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we assume that the magnitude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𝑩𝑨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100 mm/yr. The ridge between plates B and C has an azimuth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𝟏𝟏𝟎</m:t>
                        </m:r>
                      </m:e>
                      <m:sup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relative to the triple junction. The vector velocity of plate C relative to plate B,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𝑪𝑩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therefore has an azimuth of 200</a:t>
                </a:r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we assume that the magnitude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𝑪𝑩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80 mm/yr. The problem is to find the azimuth of the ridge between plates A and C, α, and the azimuth and magnitude of the relative velocity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0376" y="953780"/>
                <a:ext cx="7791719" cy="5598007"/>
              </a:xfrm>
              <a:prstGeom prst="rect">
                <a:avLst/>
              </a:prstGeom>
              <a:blipFill>
                <a:blip r:embed="rId3"/>
                <a:stretch>
                  <a:fillRect l="-861" r="-782" b="-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28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31821" y="113325"/>
                <a:ext cx="11423560" cy="54043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N" sz="2000" b="1" i="0" u="none" strike="noStrike" baseline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velocity condition for all triple junctions requires that</a:t>
                </a:r>
              </a:p>
              <a:p>
                <a:pPr algn="just"/>
                <a:endParaRPr lang="en-IN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𝑩𝑨</m:t>
                        </m:r>
                      </m:sub>
                    </m:sSub>
                  </m:oMath>
                </a14:m>
                <a:r>
                  <a:rPr lang="pl-PL" sz="24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𝑪𝑩</m:t>
                        </m:r>
                      </m:sub>
                    </m:sSub>
                  </m:oMath>
                </a14:m>
                <a:r>
                  <a:rPr lang="pl-PL" sz="24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4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4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</a:p>
              <a:p>
                <a:pPr algn="just"/>
                <a:endParaRPr lang="en-IN" sz="2000" b="1" i="0" u="none" strike="noStrike" baseline="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N" sz="20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order to determine the magnitude of the velocity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we use the law of cosines:</a:t>
                </a:r>
              </a:p>
              <a:p>
                <a:pPr algn="just"/>
                <a:endParaRPr lang="es-ES" sz="2000" b="1" i="0" u="none" strike="noStrike" baseline="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pl-PL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s-ES" sz="2000" b="1" i="0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s-ES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𝟏𝟎𝟎</m:t>
                            </m:r>
                          </m:e>
                          <m:sup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sSup>
                          <m:sSupPr>
                            <m:ctrlPr>
                              <a:rPr lang="es-ES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𝟖𝟎</m:t>
                            </m:r>
                          </m:e>
                          <m:sup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 × 100 × 80 × </m:t>
                        </m:r>
                        <m:r>
                          <m:rPr>
                            <m:nor/>
                          </m:rPr>
                          <a:rPr lang="es-ES" sz="2000" b="1" i="0" u="none" strike="noStrike" baseline="0" dirty="0" err="1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</m:t>
                        </m:r>
                        <m:r>
                          <m:rPr>
                            <m:nor/>
                          </m:rPr>
                          <a:rPr lang="es-ES" sz="2000" b="1" i="0" u="none" strike="noStrike" baseline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s-ES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IN" sz="2000" b="1" i="1" u="none" strike="noStrike" baseline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endParaRPr lang="es-ES" sz="2000" b="1" i="0" u="none" strike="noStrike" baseline="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s-ES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fi-FI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104.5 mm yr−1</a:t>
                </a:r>
              </a:p>
              <a:p>
                <a:pPr algn="just"/>
                <a:endParaRPr lang="fi-FI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angle α is then determined using the law of sines:</a:t>
                </a:r>
              </a:p>
              <a:p>
                <a:pPr algn="just"/>
                <a:endParaRPr lang="en-IN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sin(</a:t>
                </a:r>
                <a:r>
                  <a:rPr lang="el-GR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 − 180◦) =</a:t>
                </a:r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IN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𝟏𝟎𝟒</m:t>
                        </m:r>
                        <m:r>
                          <a:rPr lang="en-IN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IN" sz="2000" b="1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  <m:r>
                          <m:rPr>
                            <m:nor/>
                          </m:rPr>
                          <a:rPr lang="en-IN" sz="2000" b="1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70</m:t>
                        </m:r>
                      </m:e>
                      <m:sup>
                        <m:r>
                          <a:rPr lang="en-I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0.7518 = − sin</a:t>
                </a:r>
                <a:r>
                  <a:rPr lang="el-GR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or, </a:t>
                </a:r>
                <a:r>
                  <a:rPr lang="el-GR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 = 228.7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i="0" u="none" strike="noStrike" baseline="0" dirty="0" smtClean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endParaRPr lang="el-GR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N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azimuth of the ridge is 228.7</a:t>
                </a:r>
                <a:r>
                  <a:rPr lang="es-ES" sz="2000" b="1" u="none" strike="noStrike" baseline="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i="0" u="none" strike="noStrike" baseline="0" dirty="0" smtClean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and the azimuth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318.7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i="0" u="none" strike="noStrike" baseline="0" dirty="0" smtClean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An example of an RRR triple junction is the intersection of the Nazca, Cocos, and Pacific plates.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21" y="113325"/>
                <a:ext cx="11423560" cy="5404300"/>
              </a:xfrm>
              <a:prstGeom prst="rect">
                <a:avLst/>
              </a:prstGeom>
              <a:blipFill rotWithShape="0">
                <a:blip r:embed="rId2"/>
                <a:stretch>
                  <a:fillRect l="-534" t="-677" r="-587" b="-677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20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38" t="1668" r="3097"/>
          <a:stretch/>
        </p:blipFill>
        <p:spPr>
          <a:xfrm>
            <a:off x="71044" y="871791"/>
            <a:ext cx="6719431" cy="447205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0045" y="163905"/>
            <a:ext cx="11531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b="1" i="0" u="none" strike="noStrike" baseline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 Illustration of a trench–trench–trench (TTT) triple junction of plates A, B, and C. (b) Vector velocities for relative motion between the plates.</a:t>
            </a:r>
            <a:endParaRPr lang="en-I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7844" y="5343844"/>
            <a:ext cx="11531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 A and B are being </a:t>
            </a:r>
            <a:r>
              <a:rPr lang="en-IN" b="1" i="0" u="none" strike="noStrike" baseline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subducted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beneath plate C along a single north–south trench. Plate A is also being </a:t>
            </a:r>
            <a:r>
              <a:rPr lang="en-IN" b="1" i="0" u="none" strike="noStrike" baseline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subducted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beneath plate B along a trench that has an azimuth of 135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respect to the triple junction. Since </a:t>
            </a:r>
            <a:r>
              <a:rPr lang="en-IN" b="1" i="1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oblique </a:t>
            </a:r>
            <a:r>
              <a:rPr lang="en-IN" b="1" i="1" u="none" strike="noStrike" baseline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subduction</a:t>
            </a:r>
            <a:r>
              <a:rPr lang="en-IN" b="1" i="1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occur, the relative velocities between plates where </a:t>
            </a:r>
            <a:r>
              <a:rPr lang="en-IN" b="1" i="0" u="none" strike="noStrike" baseline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subduction</a:t>
            </a:r>
            <a:r>
              <a:rPr lang="en-IN" b="1" i="0" u="none" strike="noStrike" baseline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occurring need not be perpendicular to the trench. </a:t>
            </a:r>
            <a:endParaRPr lang="en-IN" b="1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31084" y="1305165"/>
            <a:ext cx="51386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b="1" i="0" u="none" strike="noStrike" baseline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 a trench–trench–trench (TTT) triple junction. In general this type of triple junction cannot exist. A geometry that is acceptable is illustrated in the Figure. </a:t>
            </a:r>
            <a:endParaRPr lang="en-IN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0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6212" y="241700"/>
                <a:ext cx="11552350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assume that the velocity of plate A relative to plate B has a magnitude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𝑨𝑩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50 mm/</a:t>
                </a:r>
                <a:r>
                  <a:rPr lang="en-IN" sz="2000" b="1" i="0" u="none" strike="noStrike" baseline="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yr</a:t>
                </a:r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an azimuth of 225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We also assume that the relative velocity of plate B with respect to plate C has a magnitude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N" sz="2000" b="1" i="1" u="none" strike="noStrike" baseline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50 mm/</a:t>
                </a:r>
                <a:r>
                  <a:rPr lang="en-IN" sz="2000" b="1" i="0" u="none" strike="noStrike" baseline="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yr</a:t>
                </a:r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an azimuth of 270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i="0" u="none" strike="noStrike" baseline="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Applying the law of cosines to the velocity triangle of the figure, we find</a:t>
                </a:r>
                <a:endParaRPr lang="en-IN" sz="2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12" y="241700"/>
                <a:ext cx="11552350" cy="1938992"/>
              </a:xfrm>
              <a:prstGeom prst="rect">
                <a:avLst/>
              </a:prstGeom>
              <a:blipFill>
                <a:blip r:embed="rId2"/>
                <a:stretch>
                  <a:fillRect l="-580" r="-528" b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56821" y="2022326"/>
                <a:ext cx="11062954" cy="4703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ES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s-ES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s-ES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𝟓𝟎</m:t>
                            </m:r>
                          </m:e>
                          <m:sup>
                            <m:r>
                              <a:rPr lang="en-IN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sSup>
                          <m:sSupPr>
                            <m:ctrlPr>
                              <a:rPr lang="es-ES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IN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𝟓𝟎</m:t>
                            </m:r>
                          </m:e>
                          <m:sup>
                            <m:r>
                              <a:rPr lang="en-IN" sz="20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 × 50 × 50 × </m:t>
                        </m:r>
                        <m:r>
                          <m:rPr>
                            <m:nor/>
                          </m:rPr>
                          <a:rPr lang="es-ES" sz="2000" b="1" dirty="0" err="1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135</m:t>
                        </m:r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</m:t>
                        </m:r>
                        <m:r>
                          <m:rPr>
                            <m:nor/>
                          </m:rPr>
                          <a:rPr lang="es-ES" sz="2000" b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s-ES" sz="2000" b="1" i="1" u="none" strike="noStrike" baseline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N" sz="2000" b="1" i="1" u="none" strike="noStrike" baseline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IN" sz="2000" b="1" i="1" u="none" strike="noStrike" baseline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r>
                  <a:rPr lang="es-ES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i-FI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92.4 mm/yr.</a:t>
                </a:r>
              </a:p>
              <a:p>
                <a:pPr algn="just">
                  <a:lnSpc>
                    <a:spcPct val="150000"/>
                  </a:lnSpc>
                </a:pPr>
                <a:endParaRPr lang="fi-FI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angle α shown in the figure is determined from the law of sines:</a:t>
                </a:r>
              </a:p>
              <a:p>
                <a:pPr algn="just">
                  <a:lnSpc>
                    <a:spcPct val="150000"/>
                  </a:lnSpc>
                </a:pPr>
                <a:endParaRPr lang="en-IN" sz="2000" b="1" i="0" u="none" strike="noStrike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 </a:t>
                </a:r>
                <a:r>
                  <a:rPr lang="el-GR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 =</a:t>
                </a: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𝟗𝟐</m:t>
                        </m:r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IN" sz="2000" b="1" i="1" u="none" strike="noStrike" baseline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sin 135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0.383, </a:t>
                </a:r>
                <a:r>
                  <a:rPr lang="el-GR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 = 22.5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l-GR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N" sz="2000" b="1" i="0" u="none" strike="noStrike" baseline="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IN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 that the azimuth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247.5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The velocity at which </a:t>
                </a:r>
                <a:r>
                  <a:rPr lang="en-IN" sz="2000" b="1" i="0" u="none" strike="noStrike" baseline="0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subduction</a:t>
                </a: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occurring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IN" sz="2000" b="1" i="0" u="none" strike="noStrike" baseline="0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α) = 85.4 mm/</a:t>
                </a:r>
                <a:r>
                  <a:rPr lang="en-IN" sz="2000" b="1" i="0" u="none" strike="noStrike" baseline="0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yr</a:t>
                </a:r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and the velocity of migration of the triple junction along the north–south trench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  <m:sub>
                        <m:r>
                          <a:rPr lang="en-IN" sz="20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𝑨𝑪</m:t>
                        </m:r>
                      </m:sub>
                    </m:sSub>
                  </m:oMath>
                </a14:m>
                <a:r>
                  <a:rPr lang="en-IN" sz="2000" b="1" i="0" u="none" strike="noStrike" baseline="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(sinα) = 35.4 mm/yr.</a:t>
                </a:r>
                <a:endParaRPr lang="en-IN" sz="20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821" y="2022326"/>
                <a:ext cx="11062954" cy="4703724"/>
              </a:xfrm>
              <a:prstGeom prst="rect">
                <a:avLst/>
              </a:prstGeom>
              <a:blipFill>
                <a:blip r:embed="rId3"/>
                <a:stretch>
                  <a:fillRect l="-606" r="-5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467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93323FD8-CABC-4CE9-9B8A-1E6BC106CE4C}"/>
              </a:ext>
            </a:extLst>
          </p:cNvPr>
          <p:cNvSpPr/>
          <p:nvPr/>
        </p:nvSpPr>
        <p:spPr>
          <a:xfrm>
            <a:off x="343949" y="383245"/>
            <a:ext cx="11358693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 an RRR triple junction of plates A, B, and C. The ridge between plates A and B lies in a north–south direction (an azimuth of 0◦ with respect to the triple junction) and has a relative velocity of 60 mm/yr. The ridge between plates B and C has an azimuth of 120</a:t>
            </a:r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respect to the triple junction, and the ridge between plates A and C has an azimuth of 270</a:t>
            </a:r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en-IN" sz="2000" b="1" i="0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respect to the triple junction. Determine the azimuths and magnitudes of the relative velocities between plates B and C and C and A.</a:t>
            </a:r>
          </a:p>
        </p:txBody>
      </p:sp>
    </p:spTree>
    <p:extLst>
      <p:ext uri="{BB962C8B-B14F-4D97-AF65-F5344CB8AC3E}">
        <p14:creationId xmlns:p14="http://schemas.microsoft.com/office/powerpoint/2010/main" val="17400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" t="10240" r="8017" b="2179"/>
          <a:stretch/>
        </p:blipFill>
        <p:spPr>
          <a:xfrm>
            <a:off x="740228" y="304800"/>
            <a:ext cx="10136957" cy="622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0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618</Words>
  <Application>Microsoft Office PowerPoint</Application>
  <PresentationFormat>Widescreen</PresentationFormat>
  <Paragraphs>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Symbol</vt:lpstr>
      <vt:lpstr>Times New Roman</vt:lpstr>
      <vt:lpstr>Univers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P.K.KHAN</dc:creator>
  <cp:lastModifiedBy>91943</cp:lastModifiedBy>
  <cp:revision>43</cp:revision>
  <dcterms:created xsi:type="dcterms:W3CDTF">2020-11-04T05:09:35Z</dcterms:created>
  <dcterms:modified xsi:type="dcterms:W3CDTF">2024-11-05T15:00:51Z</dcterms:modified>
</cp:coreProperties>
</file>