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3" r:id="rId2"/>
    <p:sldId id="314" r:id="rId3"/>
    <p:sldId id="315" r:id="rId4"/>
    <p:sldId id="316" r:id="rId5"/>
    <p:sldId id="317" r:id="rId6"/>
    <p:sldId id="311" r:id="rId7"/>
    <p:sldId id="312" r:id="rId8"/>
    <p:sldId id="287" r:id="rId9"/>
    <p:sldId id="288"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26" autoAdjust="0"/>
    <p:restoredTop sz="94660"/>
  </p:normalViewPr>
  <p:slideViewPr>
    <p:cSldViewPr>
      <p:cViewPr varScale="1">
        <p:scale>
          <a:sx n="62" d="100"/>
          <a:sy n="62" d="100"/>
        </p:scale>
        <p:origin x="1068" y="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470BD874-5168-478C-8D84-FD4785D384DF}" type="datetimeFigureOut">
              <a:rPr lang="en-US" smtClean="0"/>
              <a:pPr/>
              <a:t>11/8/2023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707C96D-DA83-4191-A477-BC785D9D7A9F}"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70BD874-5168-478C-8D84-FD4785D384DF}" type="datetimeFigureOut">
              <a:rPr lang="en-US" smtClean="0"/>
              <a:pPr/>
              <a:t>11/8/2023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707C96D-DA83-4191-A477-BC785D9D7A9F}"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70BD874-5168-478C-8D84-FD4785D384DF}" type="datetimeFigureOut">
              <a:rPr lang="en-US" smtClean="0"/>
              <a:pPr/>
              <a:t>11/8/2023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707C96D-DA83-4191-A477-BC785D9D7A9F}"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470BD874-5168-478C-8D84-FD4785D384DF}" type="datetimeFigureOut">
              <a:rPr lang="en-US" smtClean="0"/>
              <a:pPr/>
              <a:t>11/8/2023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707C96D-DA83-4191-A477-BC785D9D7A9F}"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0BD874-5168-478C-8D84-FD4785D384DF}" type="datetimeFigureOut">
              <a:rPr lang="en-US" smtClean="0"/>
              <a:pPr/>
              <a:t>11/8/2023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707C96D-DA83-4191-A477-BC785D9D7A9F}" type="slidenum">
              <a:rPr lang="en-IN" smtClean="0"/>
              <a:pPr/>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470BD874-5168-478C-8D84-FD4785D384DF}" type="datetimeFigureOut">
              <a:rPr lang="en-US" smtClean="0"/>
              <a:pPr/>
              <a:t>11/8/2023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707C96D-DA83-4191-A477-BC785D9D7A9F}"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470BD874-5168-478C-8D84-FD4785D384DF}" type="datetimeFigureOut">
              <a:rPr lang="en-US" smtClean="0"/>
              <a:pPr/>
              <a:t>11/8/2023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6707C96D-DA83-4191-A477-BC785D9D7A9F}"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470BD874-5168-478C-8D84-FD4785D384DF}" type="datetimeFigureOut">
              <a:rPr lang="en-US" smtClean="0"/>
              <a:pPr/>
              <a:t>11/8/2023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6707C96D-DA83-4191-A477-BC785D9D7A9F}"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0BD874-5168-478C-8D84-FD4785D384DF}" type="datetimeFigureOut">
              <a:rPr lang="en-US" smtClean="0"/>
              <a:pPr/>
              <a:t>11/8/2023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6707C96D-DA83-4191-A477-BC785D9D7A9F}"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0BD874-5168-478C-8D84-FD4785D384DF}" type="datetimeFigureOut">
              <a:rPr lang="en-US" smtClean="0"/>
              <a:pPr/>
              <a:t>11/8/2023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707C96D-DA83-4191-A477-BC785D9D7A9F}"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0BD874-5168-478C-8D84-FD4785D384DF}" type="datetimeFigureOut">
              <a:rPr lang="en-US" smtClean="0"/>
              <a:pPr/>
              <a:t>11/8/2023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707C96D-DA83-4191-A477-BC785D9D7A9F}"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0BD874-5168-478C-8D84-FD4785D384DF}" type="datetimeFigureOut">
              <a:rPr lang="en-US" smtClean="0"/>
              <a:pPr/>
              <a:t>11/8/2023</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07C96D-DA83-4191-A477-BC785D9D7A9F}"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slide_model23"/>
          <p:cNvPicPr>
            <a:picLocks noChangeAspect="1" noChangeArrowheads="1"/>
          </p:cNvPicPr>
          <p:nvPr/>
        </p:nvPicPr>
        <p:blipFill>
          <a:blip r:embed="rId2"/>
          <a:srcRect/>
          <a:stretch>
            <a:fillRect/>
          </a:stretch>
        </p:blipFill>
        <p:spPr bwMode="auto">
          <a:xfrm>
            <a:off x="261938" y="0"/>
            <a:ext cx="8383587" cy="6858000"/>
          </a:xfrm>
          <a:prstGeom prst="rect">
            <a:avLst/>
          </a:prstGeom>
          <a:noFill/>
          <a:ln w="9525">
            <a:noFill/>
            <a:miter lim="800000"/>
            <a:headEnd/>
            <a:tailEnd/>
          </a:ln>
        </p:spPr>
      </p:pic>
    </p:spTree>
    <p:extLst>
      <p:ext uri="{BB962C8B-B14F-4D97-AF65-F5344CB8AC3E}">
        <p14:creationId xmlns:p14="http://schemas.microsoft.com/office/powerpoint/2010/main" val="13038463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srcRect l="2020" t="2122" r="1716"/>
          <a:stretch/>
        </p:blipFill>
        <p:spPr bwMode="auto">
          <a:xfrm>
            <a:off x="107504" y="260648"/>
            <a:ext cx="8878832" cy="5643620"/>
          </a:xfrm>
          <a:prstGeom prst="rect">
            <a:avLst/>
          </a:prstGeom>
          <a:noFill/>
          <a:ln w="9525">
            <a:noFill/>
            <a:miter lim="800000"/>
            <a:headEnd/>
            <a:tailEnd/>
          </a:ln>
          <a:effectLst/>
        </p:spPr>
      </p:pic>
    </p:spTree>
    <p:extLst>
      <p:ext uri="{BB962C8B-B14F-4D97-AF65-F5344CB8AC3E}">
        <p14:creationId xmlns:p14="http://schemas.microsoft.com/office/powerpoint/2010/main" val="25048809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srcRect l="1813"/>
          <a:stretch/>
        </p:blipFill>
        <p:spPr bwMode="auto">
          <a:xfrm>
            <a:off x="61935" y="332656"/>
            <a:ext cx="8940003" cy="5720483"/>
          </a:xfrm>
          <a:prstGeom prst="rect">
            <a:avLst/>
          </a:prstGeom>
          <a:noFill/>
          <a:ln w="9525">
            <a:noFill/>
            <a:miter lim="800000"/>
            <a:headEnd/>
            <a:tailEnd/>
          </a:ln>
          <a:effectLst/>
        </p:spPr>
      </p:pic>
    </p:spTree>
    <p:extLst>
      <p:ext uri="{BB962C8B-B14F-4D97-AF65-F5344CB8AC3E}">
        <p14:creationId xmlns:p14="http://schemas.microsoft.com/office/powerpoint/2010/main" val="32157806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srcRect l="2393" r="1876"/>
          <a:stretch/>
        </p:blipFill>
        <p:spPr bwMode="auto">
          <a:xfrm>
            <a:off x="755575" y="71888"/>
            <a:ext cx="7272809" cy="3812936"/>
          </a:xfrm>
          <a:prstGeom prst="rect">
            <a:avLst/>
          </a:prstGeom>
          <a:noFill/>
          <a:ln w="9525">
            <a:noFill/>
            <a:miter lim="800000"/>
            <a:headEnd/>
            <a:tailEnd/>
          </a:ln>
          <a:effectLst/>
        </p:spPr>
      </p:pic>
      <p:pic>
        <p:nvPicPr>
          <p:cNvPr id="3" name="Picture 2"/>
          <p:cNvPicPr>
            <a:picLocks noChangeAspect="1" noChangeArrowheads="1"/>
          </p:cNvPicPr>
          <p:nvPr/>
        </p:nvPicPr>
        <p:blipFill rotWithShape="1">
          <a:blip r:embed="rId3"/>
          <a:srcRect l="1876" t="1798" r="1575" b="3901"/>
          <a:stretch/>
        </p:blipFill>
        <p:spPr bwMode="auto">
          <a:xfrm>
            <a:off x="1259632" y="3884824"/>
            <a:ext cx="6482309" cy="2924944"/>
          </a:xfrm>
          <a:prstGeom prst="rect">
            <a:avLst/>
          </a:prstGeom>
          <a:noFill/>
          <a:ln w="9525">
            <a:noFill/>
            <a:miter lim="800000"/>
            <a:headEnd/>
            <a:tailEnd/>
          </a:ln>
          <a:effectLst/>
        </p:spPr>
      </p:pic>
    </p:spTree>
    <p:extLst>
      <p:ext uri="{BB962C8B-B14F-4D97-AF65-F5344CB8AC3E}">
        <p14:creationId xmlns:p14="http://schemas.microsoft.com/office/powerpoint/2010/main" val="36417342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epth Section.bmp"/>
          <p:cNvPicPr>
            <a:picLocks noChangeAspect="1"/>
          </p:cNvPicPr>
          <p:nvPr/>
        </p:nvPicPr>
        <p:blipFill>
          <a:blip r:embed="rId2" cstate="print"/>
          <a:stretch>
            <a:fillRect/>
          </a:stretch>
        </p:blipFill>
        <p:spPr>
          <a:xfrm>
            <a:off x="718880" y="3789040"/>
            <a:ext cx="7850256" cy="2944610"/>
          </a:xfrm>
          <a:prstGeom prst="rect">
            <a:avLst/>
          </a:prstGeom>
        </p:spPr>
      </p:pic>
      <p:pic>
        <p:nvPicPr>
          <p:cNvPr id="3" name="Picture 2"/>
          <p:cNvPicPr>
            <a:picLocks noChangeAspect="1" noChangeArrowheads="1"/>
          </p:cNvPicPr>
          <p:nvPr/>
        </p:nvPicPr>
        <p:blipFill>
          <a:blip r:embed="rId3"/>
          <a:srcRect/>
          <a:stretch>
            <a:fillRect/>
          </a:stretch>
        </p:blipFill>
        <p:spPr bwMode="auto">
          <a:xfrm>
            <a:off x="1331640" y="8520"/>
            <a:ext cx="6150412" cy="3788094"/>
          </a:xfrm>
          <a:prstGeom prst="rect">
            <a:avLst/>
          </a:prstGeom>
          <a:noFill/>
          <a:ln w="9525">
            <a:noFill/>
            <a:miter lim="800000"/>
            <a:headEnd/>
            <a:tailEnd/>
          </a:ln>
          <a:effectLst/>
        </p:spPr>
      </p:pic>
      <p:cxnSp>
        <p:nvCxnSpPr>
          <p:cNvPr id="5" name="Straight Connector 4"/>
          <p:cNvCxnSpPr/>
          <p:nvPr/>
        </p:nvCxnSpPr>
        <p:spPr>
          <a:xfrm flipV="1">
            <a:off x="4644008" y="2060848"/>
            <a:ext cx="325476" cy="1296144"/>
          </a:xfrm>
          <a:prstGeom prst="line">
            <a:avLst/>
          </a:prstGeom>
          <a:ln w="2222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126191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87624" y="260648"/>
            <a:ext cx="6763423" cy="6408712"/>
            <a:chOff x="899592" y="116632"/>
            <a:chExt cx="7195471" cy="6832367"/>
          </a:xfrm>
        </p:grpSpPr>
        <p:pic>
          <p:nvPicPr>
            <p:cNvPr id="2050" name="Picture 2"/>
            <p:cNvPicPr>
              <a:picLocks noChangeAspect="1" noChangeArrowheads="1"/>
            </p:cNvPicPr>
            <p:nvPr/>
          </p:nvPicPr>
          <p:blipFill>
            <a:blip r:embed="rId2"/>
            <a:srcRect/>
            <a:stretch>
              <a:fillRect/>
            </a:stretch>
          </p:blipFill>
          <p:spPr bwMode="auto">
            <a:xfrm>
              <a:off x="899592" y="116632"/>
              <a:ext cx="4732664" cy="6832367"/>
            </a:xfrm>
            <a:prstGeom prst="rect">
              <a:avLst/>
            </a:prstGeom>
            <a:noFill/>
            <a:ln w="9525">
              <a:noFill/>
              <a:miter lim="800000"/>
              <a:headEnd/>
              <a:tailEnd/>
            </a:ln>
            <a:effectLst/>
          </p:spPr>
        </p:pic>
        <p:pic>
          <p:nvPicPr>
            <p:cNvPr id="3" name="Picture 2"/>
            <p:cNvPicPr>
              <a:picLocks noChangeAspect="1" noChangeArrowheads="1"/>
            </p:cNvPicPr>
            <p:nvPr/>
          </p:nvPicPr>
          <p:blipFill rotWithShape="1">
            <a:blip r:embed="rId3"/>
            <a:srcRect l="78208" t="62907" r="2560" b="1501"/>
            <a:stretch/>
          </p:blipFill>
          <p:spPr bwMode="auto">
            <a:xfrm>
              <a:off x="5770616" y="692696"/>
              <a:ext cx="2324447" cy="6048672"/>
            </a:xfrm>
            <a:prstGeom prst="rect">
              <a:avLst/>
            </a:prstGeom>
            <a:noFill/>
            <a:ln w="9525">
              <a:noFill/>
              <a:miter lim="800000"/>
              <a:headEnd/>
              <a:tailEnd/>
            </a:ln>
            <a:effectLst/>
          </p:spPr>
        </p:pic>
        <p:sp>
          <p:nvSpPr>
            <p:cNvPr id="2" name="TextBox 1"/>
            <p:cNvSpPr txBox="1"/>
            <p:nvPr/>
          </p:nvSpPr>
          <p:spPr>
            <a:xfrm>
              <a:off x="5864901" y="314261"/>
              <a:ext cx="2230162" cy="369332"/>
            </a:xfrm>
            <a:prstGeom prst="rect">
              <a:avLst/>
            </a:prstGeom>
            <a:noFill/>
          </p:spPr>
          <p:txBody>
            <a:bodyPr wrap="none" rtlCol="0">
              <a:spAutoFit/>
            </a:bodyPr>
            <a:lstStyle/>
            <a:p>
              <a:r>
                <a:rPr lang="en-IN" b="1" dirty="0" smtClean="0">
                  <a:latin typeface="Times New Roman" panose="02020603050405020304" pitchFamily="18" charset="0"/>
                  <a:cs typeface="Times New Roman" panose="02020603050405020304" pitchFamily="18" charset="0"/>
                </a:rPr>
                <a:t>Anomaly    Age (Ma)</a:t>
              </a:r>
              <a:endParaRPr lang="en-IN" b="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7217193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srcRect l="2992" t="801" r="2181" b="2001"/>
          <a:stretch/>
        </p:blipFill>
        <p:spPr bwMode="auto">
          <a:xfrm>
            <a:off x="323528" y="404664"/>
            <a:ext cx="8640961" cy="5982203"/>
          </a:xfrm>
          <a:prstGeom prst="rect">
            <a:avLst/>
          </a:prstGeom>
          <a:noFill/>
          <a:ln w="9525">
            <a:noFill/>
            <a:miter lim="800000"/>
            <a:headEnd/>
            <a:tailEnd/>
          </a:ln>
          <a:effectLst/>
        </p:spPr>
      </p:pic>
    </p:spTree>
    <p:extLst>
      <p:ext uri="{BB962C8B-B14F-4D97-AF65-F5344CB8AC3E}">
        <p14:creationId xmlns:p14="http://schemas.microsoft.com/office/powerpoint/2010/main" val="10413550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90538" y="154748"/>
            <a:ext cx="8950200" cy="6646365"/>
            <a:chOff x="190538" y="154748"/>
            <a:chExt cx="8950200" cy="6646365"/>
          </a:xfrm>
        </p:grpSpPr>
        <p:pic>
          <p:nvPicPr>
            <p:cNvPr id="7170" name="Picture 2"/>
            <p:cNvPicPr>
              <a:picLocks noChangeAspect="1" noChangeArrowheads="1"/>
            </p:cNvPicPr>
            <p:nvPr/>
          </p:nvPicPr>
          <p:blipFill>
            <a:blip r:embed="rId2"/>
            <a:srcRect/>
            <a:stretch>
              <a:fillRect/>
            </a:stretch>
          </p:blipFill>
          <p:spPr bwMode="auto">
            <a:xfrm>
              <a:off x="190538" y="154748"/>
              <a:ext cx="7976928" cy="6131772"/>
            </a:xfrm>
            <a:prstGeom prst="rect">
              <a:avLst/>
            </a:prstGeom>
            <a:noFill/>
            <a:ln w="9525">
              <a:noFill/>
              <a:miter lim="800000"/>
              <a:headEnd/>
              <a:tailEnd/>
            </a:ln>
            <a:effectLst/>
          </p:spPr>
        </p:pic>
        <p:sp>
          <p:nvSpPr>
            <p:cNvPr id="4" name="Rectangle 3"/>
            <p:cNvSpPr/>
            <p:nvPr/>
          </p:nvSpPr>
          <p:spPr>
            <a:xfrm>
              <a:off x="3997202" y="5426378"/>
              <a:ext cx="5143536" cy="1374735"/>
            </a:xfrm>
            <a:prstGeom prst="rect">
              <a:avLst/>
            </a:prstGeom>
          </p:spPr>
          <p:txBody>
            <a:bodyPr wrap="square">
              <a:spAutoFit/>
            </a:bodyPr>
            <a:lstStyle/>
            <a:p>
              <a:pPr algn="just">
                <a:lnSpc>
                  <a:spcPts val="2000"/>
                </a:lnSpc>
              </a:pPr>
              <a:r>
                <a:rPr lang="en-US" sz="1600" b="1" dirty="0" smtClean="0">
                  <a:solidFill>
                    <a:srgbClr val="0000FF"/>
                  </a:solidFill>
                  <a:latin typeface="Arial" pitchFamily="34" charset="0"/>
                  <a:cs typeface="Arial" pitchFamily="34" charset="0"/>
                </a:rPr>
                <a:t>Indian lithosphere is exceptionally thin compared with the other fragments of Gondwanaland. Black triangles denote seismic stations. Red circles mark the surface locations of the mantle plumes whose conduits are illustrated by the thick vertical lines.</a:t>
              </a:r>
              <a:endParaRPr lang="en-US" sz="1600" b="1" dirty="0">
                <a:solidFill>
                  <a:srgbClr val="0000FF"/>
                </a:solidFill>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srcRect l="2198" t="883" r="1804" b="1855"/>
          <a:stretch/>
        </p:blipFill>
        <p:spPr bwMode="auto">
          <a:xfrm>
            <a:off x="183280" y="68240"/>
            <a:ext cx="6198960" cy="6741368"/>
          </a:xfrm>
          <a:prstGeom prst="rect">
            <a:avLst/>
          </a:prstGeom>
          <a:noFill/>
          <a:ln w="9525">
            <a:noFill/>
            <a:miter lim="800000"/>
            <a:headEnd/>
            <a:tailEnd/>
          </a:ln>
          <a:effectLst/>
        </p:spPr>
      </p:pic>
      <p:sp>
        <p:nvSpPr>
          <p:cNvPr id="4" name="Rectangle 3"/>
          <p:cNvSpPr/>
          <p:nvPr/>
        </p:nvSpPr>
        <p:spPr>
          <a:xfrm>
            <a:off x="4857752" y="285728"/>
            <a:ext cx="4071966" cy="1477328"/>
          </a:xfrm>
          <a:prstGeom prst="rect">
            <a:avLst/>
          </a:prstGeom>
        </p:spPr>
        <p:txBody>
          <a:bodyPr wrap="square">
            <a:spAutoFit/>
          </a:bodyPr>
          <a:lstStyle/>
          <a:p>
            <a:pPr algn="just">
              <a:lnSpc>
                <a:spcPct val="150000"/>
              </a:lnSpc>
            </a:pPr>
            <a:r>
              <a:rPr lang="en-US" sz="2000" b="1" dirty="0" smtClean="0">
                <a:solidFill>
                  <a:srgbClr val="0000FF"/>
                </a:solidFill>
                <a:latin typeface="Arial" pitchFamily="34" charset="0"/>
                <a:cs typeface="Arial" pitchFamily="34" charset="0"/>
              </a:rPr>
              <a:t>The contours show the present-day continental lithospheric thicknesses.</a:t>
            </a:r>
            <a:endParaRPr lang="en-US" sz="2000" b="1" dirty="0">
              <a:solidFill>
                <a:srgbClr val="0000FF"/>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411</TotalTime>
  <Words>53</Words>
  <Application>Microsoft Office PowerPoint</Application>
  <PresentationFormat>On-screen Show (4:3)</PresentationFormat>
  <Paragraphs>3</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dc:creator>
  <cp:lastModifiedBy>91943</cp:lastModifiedBy>
  <cp:revision>66</cp:revision>
  <dcterms:created xsi:type="dcterms:W3CDTF">2013-08-25T14:37:27Z</dcterms:created>
  <dcterms:modified xsi:type="dcterms:W3CDTF">2023-11-08T13:56:24Z</dcterms:modified>
</cp:coreProperties>
</file>